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4" r:id="rId5"/>
    <p:sldId id="265" r:id="rId6"/>
    <p:sldId id="263" r:id="rId7"/>
    <p:sldId id="258" r:id="rId8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DECD2-9500-47D3-B184-95594F7EB54B}" v="7" dt="2021-11-29T17:41:26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9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zy Pieczykolan" userId="dd04e0a5-374b-4f9d-bf22-f5a09eb6da5a" providerId="ADAL" clId="{C2ED282F-8EA3-42AD-8344-3B5B71AAFFEE}"/>
    <pc:docChg chg="custSel modSld">
      <pc:chgData name="Jerzy Pieczykolan" userId="dd04e0a5-374b-4f9d-bf22-f5a09eb6da5a" providerId="ADAL" clId="{C2ED282F-8EA3-42AD-8344-3B5B71AAFFEE}" dt="2021-11-30T07:19:58.941" v="129" actId="6549"/>
      <pc:docMkLst>
        <pc:docMk/>
      </pc:docMkLst>
      <pc:sldChg chg="modSp mod">
        <pc:chgData name="Jerzy Pieczykolan" userId="dd04e0a5-374b-4f9d-bf22-f5a09eb6da5a" providerId="ADAL" clId="{C2ED282F-8EA3-42AD-8344-3B5B71AAFFEE}" dt="2021-11-30T07:19:23.181" v="114" actId="20577"/>
        <pc:sldMkLst>
          <pc:docMk/>
          <pc:sldMk cId="2559083585" sldId="256"/>
        </pc:sldMkLst>
        <pc:spChg chg="mod">
          <ac:chgData name="Jerzy Pieczykolan" userId="dd04e0a5-374b-4f9d-bf22-f5a09eb6da5a" providerId="ADAL" clId="{C2ED282F-8EA3-42AD-8344-3B5B71AAFFEE}" dt="2021-11-30T07:19:23.181" v="114" actId="20577"/>
          <ac:spMkLst>
            <pc:docMk/>
            <pc:sldMk cId="2559083585" sldId="256"/>
            <ac:spMk id="2" creationId="{7115EF3C-B9E3-5946-A0A3-B0795532EAD5}"/>
          </ac:spMkLst>
        </pc:spChg>
      </pc:sldChg>
      <pc:sldChg chg="modSp mod">
        <pc:chgData name="Jerzy Pieczykolan" userId="dd04e0a5-374b-4f9d-bf22-f5a09eb6da5a" providerId="ADAL" clId="{C2ED282F-8EA3-42AD-8344-3B5B71AAFFEE}" dt="2021-11-30T07:18:42.284" v="100" actId="20577"/>
        <pc:sldMkLst>
          <pc:docMk/>
          <pc:sldMk cId="2791673680" sldId="258"/>
        </pc:sldMkLst>
        <pc:spChg chg="mod">
          <ac:chgData name="Jerzy Pieczykolan" userId="dd04e0a5-374b-4f9d-bf22-f5a09eb6da5a" providerId="ADAL" clId="{C2ED282F-8EA3-42AD-8344-3B5B71AAFFEE}" dt="2021-11-30T07:18:42.284" v="100" actId="20577"/>
          <ac:spMkLst>
            <pc:docMk/>
            <pc:sldMk cId="2791673680" sldId="258"/>
            <ac:spMk id="2" creationId="{7115EF3C-B9E3-5946-A0A3-B0795532EAD5}"/>
          </ac:spMkLst>
        </pc:spChg>
      </pc:sldChg>
      <pc:sldChg chg="modSp mod">
        <pc:chgData name="Jerzy Pieczykolan" userId="dd04e0a5-374b-4f9d-bf22-f5a09eb6da5a" providerId="ADAL" clId="{C2ED282F-8EA3-42AD-8344-3B5B71AAFFEE}" dt="2021-11-30T07:19:44.532" v="127" actId="6549"/>
        <pc:sldMkLst>
          <pc:docMk/>
          <pc:sldMk cId="4002108258" sldId="263"/>
        </pc:sldMkLst>
        <pc:spChg chg="mod">
          <ac:chgData name="Jerzy Pieczykolan" userId="dd04e0a5-374b-4f9d-bf22-f5a09eb6da5a" providerId="ADAL" clId="{C2ED282F-8EA3-42AD-8344-3B5B71AAFFEE}" dt="2021-11-30T07:19:44.532" v="127" actId="6549"/>
          <ac:spMkLst>
            <pc:docMk/>
            <pc:sldMk cId="4002108258" sldId="263"/>
            <ac:spMk id="7" creationId="{DAD4C8EE-9BB4-41D1-ADAF-B0CF4526B1BD}"/>
          </ac:spMkLst>
        </pc:spChg>
        <pc:spChg chg="mod">
          <ac:chgData name="Jerzy Pieczykolan" userId="dd04e0a5-374b-4f9d-bf22-f5a09eb6da5a" providerId="ADAL" clId="{C2ED282F-8EA3-42AD-8344-3B5B71AAFFEE}" dt="2021-11-30T06:56:56.498" v="81" actId="20577"/>
          <ac:spMkLst>
            <pc:docMk/>
            <pc:sldMk cId="4002108258" sldId="263"/>
            <ac:spMk id="11" creationId="{50B9AF22-04A8-4B27-A576-7A0564D2F5B6}"/>
          </ac:spMkLst>
        </pc:spChg>
      </pc:sldChg>
      <pc:sldChg chg="modSp mod">
        <pc:chgData name="Jerzy Pieczykolan" userId="dd04e0a5-374b-4f9d-bf22-f5a09eb6da5a" providerId="ADAL" clId="{C2ED282F-8EA3-42AD-8344-3B5B71AAFFEE}" dt="2021-11-30T07:19:58.941" v="129" actId="6549"/>
        <pc:sldMkLst>
          <pc:docMk/>
          <pc:sldMk cId="1925817651" sldId="264"/>
        </pc:sldMkLst>
        <pc:spChg chg="mod">
          <ac:chgData name="Jerzy Pieczykolan" userId="dd04e0a5-374b-4f9d-bf22-f5a09eb6da5a" providerId="ADAL" clId="{C2ED282F-8EA3-42AD-8344-3B5B71AAFFEE}" dt="2021-11-30T07:19:58.941" v="129" actId="6549"/>
          <ac:spMkLst>
            <pc:docMk/>
            <pc:sldMk cId="1925817651" sldId="264"/>
            <ac:spMk id="4" creationId="{4E2D689F-0310-4799-8D9C-65DDDA07B6AE}"/>
          </ac:spMkLst>
        </pc:spChg>
        <pc:spChg chg="mod">
          <ac:chgData name="Jerzy Pieczykolan" userId="dd04e0a5-374b-4f9d-bf22-f5a09eb6da5a" providerId="ADAL" clId="{C2ED282F-8EA3-42AD-8344-3B5B71AAFFEE}" dt="2021-11-30T06:11:11.469" v="76" actId="1076"/>
          <ac:spMkLst>
            <pc:docMk/>
            <pc:sldMk cId="1925817651" sldId="264"/>
            <ac:spMk id="9" creationId="{6DA967F4-11F8-4D41-A118-501E355E8BFF}"/>
          </ac:spMkLst>
        </pc:spChg>
        <pc:spChg chg="mod">
          <ac:chgData name="Jerzy Pieczykolan" userId="dd04e0a5-374b-4f9d-bf22-f5a09eb6da5a" providerId="ADAL" clId="{C2ED282F-8EA3-42AD-8344-3B5B71AAFFEE}" dt="2021-11-30T06:10:22.852" v="73"/>
          <ac:spMkLst>
            <pc:docMk/>
            <pc:sldMk cId="1925817651" sldId="264"/>
            <ac:spMk id="15" creationId="{5F9C91BD-CFFE-428F-879B-3B5E295DE497}"/>
          </ac:spMkLst>
        </pc:spChg>
        <pc:spChg chg="mod">
          <ac:chgData name="Jerzy Pieczykolan" userId="dd04e0a5-374b-4f9d-bf22-f5a09eb6da5a" providerId="ADAL" clId="{C2ED282F-8EA3-42AD-8344-3B5B71AAFFEE}" dt="2021-11-30T06:10:57.751" v="74"/>
          <ac:spMkLst>
            <pc:docMk/>
            <pc:sldMk cId="1925817651" sldId="264"/>
            <ac:spMk id="16" creationId="{554FF8F0-7721-4834-8B7F-459C90913897}"/>
          </ac:spMkLst>
        </pc:spChg>
        <pc:picChg chg="mod">
          <ac:chgData name="Jerzy Pieczykolan" userId="dd04e0a5-374b-4f9d-bf22-f5a09eb6da5a" providerId="ADAL" clId="{C2ED282F-8EA3-42AD-8344-3B5B71AAFFEE}" dt="2021-11-30T06:11:08.905" v="75" actId="14100"/>
          <ac:picMkLst>
            <pc:docMk/>
            <pc:sldMk cId="1925817651" sldId="264"/>
            <ac:picMk id="5" creationId="{AF11637B-DDFC-4BF7-AAD4-1382B069255A}"/>
          </ac:picMkLst>
        </pc:picChg>
      </pc:sldChg>
      <pc:sldChg chg="modSp mod">
        <pc:chgData name="Jerzy Pieczykolan" userId="dd04e0a5-374b-4f9d-bf22-f5a09eb6da5a" providerId="ADAL" clId="{C2ED282F-8EA3-42AD-8344-3B5B71AAFFEE}" dt="2021-11-30T06:53:54.752" v="79" actId="207"/>
        <pc:sldMkLst>
          <pc:docMk/>
          <pc:sldMk cId="1429672248" sldId="265"/>
        </pc:sldMkLst>
        <pc:spChg chg="mod">
          <ac:chgData name="Jerzy Pieczykolan" userId="dd04e0a5-374b-4f9d-bf22-f5a09eb6da5a" providerId="ADAL" clId="{C2ED282F-8EA3-42AD-8344-3B5B71AAFFEE}" dt="2021-11-30T06:07:59.538" v="3" actId="20577"/>
          <ac:spMkLst>
            <pc:docMk/>
            <pc:sldMk cId="1429672248" sldId="265"/>
            <ac:spMk id="18" creationId="{02DE624B-CB99-4629-AB9A-3F7FC4A3EC7D}"/>
          </ac:spMkLst>
        </pc:spChg>
        <pc:spChg chg="mod">
          <ac:chgData name="Jerzy Pieczykolan" userId="dd04e0a5-374b-4f9d-bf22-f5a09eb6da5a" providerId="ADAL" clId="{C2ED282F-8EA3-42AD-8344-3B5B71AAFFEE}" dt="2021-11-30T06:07:49.536" v="1" actId="20577"/>
          <ac:spMkLst>
            <pc:docMk/>
            <pc:sldMk cId="1429672248" sldId="265"/>
            <ac:spMk id="19" creationId="{CDE33F9F-F3EE-9649-8BAE-F7A38838DAAD}"/>
          </ac:spMkLst>
        </pc:spChg>
        <pc:spChg chg="mod">
          <ac:chgData name="Jerzy Pieczykolan" userId="dd04e0a5-374b-4f9d-bf22-f5a09eb6da5a" providerId="ADAL" clId="{C2ED282F-8EA3-42AD-8344-3B5B71AAFFEE}" dt="2021-11-30T06:08:03.605" v="5" actId="20577"/>
          <ac:spMkLst>
            <pc:docMk/>
            <pc:sldMk cId="1429672248" sldId="265"/>
            <ac:spMk id="26" creationId="{509EC4B7-C2AD-468D-8219-5DCC8A47EA39}"/>
          </ac:spMkLst>
        </pc:spChg>
        <pc:graphicFrameChg chg="modGraphic">
          <ac:chgData name="Jerzy Pieczykolan" userId="dd04e0a5-374b-4f9d-bf22-f5a09eb6da5a" providerId="ADAL" clId="{C2ED282F-8EA3-42AD-8344-3B5B71AAFFEE}" dt="2021-11-30T06:53:54.752" v="79" actId="207"/>
          <ac:graphicFrameMkLst>
            <pc:docMk/>
            <pc:sldMk cId="1429672248" sldId="265"/>
            <ac:graphicFrameMk id="5" creationId="{30E92465-8AE8-4E2E-BBC6-E267C832DB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FDF8-2E26-374C-8D63-FB4A2B46392D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0ACB-9EFC-1542-8758-374DF808CE6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776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20ACB-9EFC-1542-8758-374DF808CE65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84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20ACB-9EFC-1542-8758-374DF808CE65}" type="slidenum">
              <a:rPr lang="en-PL" smtClean="0"/>
              <a:t>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1762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20ACB-9EFC-1542-8758-374DF808CE65}" type="slidenum">
              <a:rPr lang="en-PL" smtClean="0"/>
              <a:t>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8875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283E0-A5AD-FC4F-A9EE-B99AC61CB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7018E-F598-4A48-B17F-14C81AD1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0" y="1231693"/>
            <a:ext cx="5214731" cy="2387600"/>
          </a:xfr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0F6E5-A3CB-BA49-BD49-F1E31114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0" y="3890272"/>
            <a:ext cx="5115340" cy="22620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12338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F2E6-49A2-754A-A7F3-0A8689C4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AF28-83EE-C745-83AD-BA4E92FC0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28F00-ACBF-1A44-BBAA-1811A7C0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AF91-B912-0D42-8277-F1DFC041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0CD96-986B-F54D-A0D1-9BAE2CC2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143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305C6-EA3D-8641-8CCF-2E21BB9B4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B8481-8C4D-8549-BF6F-6860F6AA2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B2C7D-5C71-4A4C-BA1B-D01C1397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40876-C317-3C4F-ACBF-5A896470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7CB7-C1F8-0846-92EB-8BDE1DC1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5987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33E0-C3F9-4649-B5D1-A4AE27E7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65076"/>
            <a:ext cx="10465904" cy="835923"/>
          </a:xfrm>
        </p:spPr>
        <p:txBody>
          <a:bodyPr/>
          <a:lstStyle>
            <a:lvl1pPr>
              <a:defRPr sz="4000" b="1">
                <a:solidFill>
                  <a:srgbClr val="EE7F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C94E-E130-8346-A33C-44AA73384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2007704"/>
            <a:ext cx="10465903" cy="4109624"/>
          </a:xfrm>
        </p:spPr>
        <p:txBody>
          <a:bodyPr/>
          <a:lstStyle>
            <a:lvl1pPr marL="2286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1pPr>
            <a:lvl2pPr marL="6858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E7F00"/>
              </a:buClr>
              <a:buSzPct val="15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B3AABD-855F-0443-8415-35731DF8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35" y="191514"/>
            <a:ext cx="1558251" cy="7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03D2-4066-924A-8657-33FC941B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3BD7-A7DA-FF4F-BA4D-72DA341C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01D70-95FD-BE47-8F1B-C8B331F5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4368-881B-6D47-B04E-A63DDE34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B9C2-F374-144C-9476-FA72DDD5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874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0F30-61E2-6C4C-B95D-D297481E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4A69-762B-984F-882F-D7595F50A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7500A-D7EA-E04C-A0F6-E2F0CAB4C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D8FA7-AD25-AF44-A735-F65F9E75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20A59-15A8-5742-BC73-97F03890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A2BA4-88D9-C64E-A37F-D8F96532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179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AEDF-42D7-C949-8CB7-B3759C0D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249A-7C21-2345-8118-0125D2A8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4160F-2FA2-BD49-B1A2-BAB17A0E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EA123-83F0-ED4F-8F76-C35D8BC13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A203A-62B8-4F46-B07D-C1EE5C3E4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0A3FC-9D52-F043-B5F2-36F16B52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FD567-6319-1D4C-AEB9-98CCA607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269AA-A7FF-1E41-A091-E83E0C18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1506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AB2-E1E1-BB47-BA6B-C866C882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25539-B46C-7040-941C-BDCD2565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C3EF9-B652-8F40-9B17-978591E0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8D296-349F-4548-81A7-F4B5B2B5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765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F9461-4714-3D46-9851-C0FE51DA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70E8B-7237-8047-B201-213A7E07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1B7BD-D57B-D941-9A05-B89DD009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797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BC7F-BAF1-A04D-B5D7-F39D48E9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A116-9C8F-824E-AFB3-7245F6E1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750BA-48F1-B24A-93BB-7E10AB0EC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64A45-F509-B94D-A016-FDE3B805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20B8D-3BDB-8F4A-96EF-0F84D666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2DF8-9AC6-704C-8563-68DFDE51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4939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1656-E481-4448-AED6-2B2F5F57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9EECA-4858-584B-A1DF-42ADC9961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E9F9C-6131-1E4B-A47B-4C2D8F20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4120-2C4D-4E41-BAB1-DADFD29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8F134-6CCC-BE4E-8A05-D7D6AD07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92E17-E8BF-D14E-8BEA-E6340942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9771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F885B-D3ED-E44B-9A8E-4F7174DC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0CCE0-960C-FF47-BD7D-A17CC714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53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016A-B087-8D41-89C5-D97312ECC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1A4F8-320A-804D-A17A-A59EBDB2BDF7}" type="datetimeFigureOut">
              <a:rPr lang="en-PL" smtClean="0"/>
              <a:t>11/30/2021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E03E-3110-D34E-9661-2EBF784A1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7CDC-9F9E-164F-AD9A-E67C251F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A6B1-2679-CD4A-BBA0-B54AEF5020D8}" type="slidenum">
              <a:rPr lang="en-PL" smtClean="0"/>
              <a:t>‹#›</a:t>
            </a:fld>
            <a:endParaRPr lang="en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12AFC-F037-A441-9EA0-DE9260A58D2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41100" y="0"/>
            <a:ext cx="85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EF3C-B9E3-5946-A0A3-B0795532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89" y="1518266"/>
            <a:ext cx="5883798" cy="2387600"/>
          </a:xfrm>
        </p:spPr>
        <p:txBody>
          <a:bodyPr>
            <a:normAutofit/>
          </a:bodyPr>
          <a:lstStyle/>
          <a:p>
            <a:pPr algn="l"/>
            <a:r>
              <a:rPr lang="pl-PL" sz="3600" dirty="0" err="1">
                <a:latin typeface="Arial Black" panose="020B0A04020102020204" pitchFamily="34" charset="0"/>
              </a:rPr>
              <a:t>transformRNA</a:t>
            </a: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2000" dirty="0">
                <a:latin typeface="Arial Black" panose="020B0A04020102020204" pitchFamily="34" charset="0"/>
              </a:rPr>
              <a:t>- </a:t>
            </a:r>
            <a:r>
              <a:rPr lang="pl-PL" sz="2000" dirty="0" err="1">
                <a:latin typeface="Arial Black" panose="020B0A04020102020204" pitchFamily="34" charset="0"/>
              </a:rPr>
              <a:t>transforming</a:t>
            </a:r>
            <a:r>
              <a:rPr lang="pl-PL" sz="2000" dirty="0"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latin typeface="Arial Black" panose="020B0A04020102020204" pitchFamily="34" charset="0"/>
              </a:rPr>
              <a:t>domestic</a:t>
            </a:r>
            <a:r>
              <a:rPr lang="pl-PL" sz="2000" dirty="0">
                <a:latin typeface="Arial Black" panose="020B0A04020102020204" pitchFamily="34" charset="0"/>
              </a:rPr>
              <a:t> R&amp;D to the </a:t>
            </a:r>
            <a:r>
              <a:rPr lang="pl-PL" sz="2000" dirty="0" err="1">
                <a:latin typeface="Arial Black" panose="020B0A04020102020204" pitchFamily="34" charset="0"/>
              </a:rPr>
              <a:t>global</a:t>
            </a:r>
            <a:r>
              <a:rPr lang="pl-PL" sz="2000" dirty="0"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latin typeface="Arial Black" panose="020B0A04020102020204" pitchFamily="34" charset="0"/>
              </a:rPr>
              <a:t>level</a:t>
            </a:r>
            <a:endParaRPr lang="en-PL" sz="20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71ACC-DBE5-B443-B74C-BA5D46E8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92" y="324563"/>
            <a:ext cx="1799366" cy="8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4350-010B-1D46-842C-8931C866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7" y="1581614"/>
            <a:ext cx="4052961" cy="835923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err="1">
                <a:solidFill>
                  <a:schemeClr val="tx1"/>
                </a:solidFill>
                <a:latin typeface="Arial Black" panose="020B0A04020102020204" pitchFamily="34" charset="0"/>
              </a:rPr>
              <a:t>transformRNA</a:t>
            </a:r>
            <a:br>
              <a:rPr lang="pl-PL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 Black" panose="020B0A04020102020204" pitchFamily="34" charset="0"/>
              </a:rPr>
              <a:t>- program </a:t>
            </a:r>
            <a:r>
              <a:rPr lang="pl-PL" sz="2000" b="0" dirty="0" err="1">
                <a:solidFill>
                  <a:schemeClr val="tx1"/>
                </a:solidFill>
                <a:latin typeface="Arial Black" panose="020B0A04020102020204" pitchFamily="34" charset="0"/>
              </a:rPr>
              <a:t>introduction</a:t>
            </a:r>
            <a:r>
              <a:rPr lang="pl-PL" sz="2000" b="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PL" sz="2000" b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814CED6-F001-4926-9364-54E8C0DEFA05}"/>
              </a:ext>
            </a:extLst>
          </p:cNvPr>
          <p:cNvSpPr txBox="1"/>
          <p:nvPr/>
        </p:nvSpPr>
        <p:spPr>
          <a:xfrm>
            <a:off x="802230" y="2831104"/>
            <a:ext cx="904878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goals:</a:t>
            </a:r>
          </a:p>
          <a:p>
            <a:pPr algn="just"/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 of a state of art mRNA technology platform in the applicant’s R&amp;D facility,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development, design, and evaluation of efficacious mRNA-based therapeutics for the treatment of COVID-19 (development of polyvalent mRNA anti-SARS-COV-2 emerging mutants), cancer and alpha 1-antitrypsin deficiency,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and evaluation of effective formulation and mRNA delivery systems, addressing different target organs,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certification and validation of the company’s brand new GMP production facility and Fill and Finish zone for mRNA production (API), characterization, and final product market release,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horeographed movement – unlocking the inner workings of the ribosome in  protein synthesis">
            <a:extLst>
              <a:ext uri="{FF2B5EF4-FFF2-40B4-BE49-F238E27FC236}">
                <a16:creationId xmlns:a16="http://schemas.microsoft.com/office/drawing/2014/main" id="{730339ED-2D80-454A-B33B-65AFCEA6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35" y="-13653"/>
            <a:ext cx="2765419" cy="28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4350-010B-1D46-842C-8931C866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242" y="40160"/>
            <a:ext cx="4406929" cy="835923"/>
          </a:xfrm>
        </p:spPr>
        <p:txBody>
          <a:bodyPr>
            <a:normAutofit/>
          </a:bodyPr>
          <a:lstStyle/>
          <a:p>
            <a:pPr algn="r"/>
            <a:r>
              <a:rPr lang="pl-PL" sz="2400" dirty="0">
                <a:solidFill>
                  <a:srgbClr val="EE7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mRNA </a:t>
            </a:r>
            <a:r>
              <a:rPr lang="pl-PL" sz="2400" dirty="0" err="1">
                <a:solidFill>
                  <a:srgbClr val="EE7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technology</a:t>
            </a:r>
            <a:br>
              <a:rPr lang="pl-PL" dirty="0">
                <a:solidFill>
                  <a:srgbClr val="EE7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disenchanting</a:t>
            </a: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endParaRPr lang="en-PL" sz="2000" b="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2D689F-0310-4799-8D9C-65DDDA07B6AE}"/>
              </a:ext>
            </a:extLst>
          </p:cNvPr>
          <p:cNvSpPr txBox="1"/>
          <p:nvPr/>
        </p:nvSpPr>
        <p:spPr>
          <a:xfrm>
            <a:off x="904113" y="1334363"/>
            <a:ext cx="744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Why mRNA technology has become a major weapon against COVID 19 pandemic?</a:t>
            </a:r>
            <a:endParaRPr lang="pl-PL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F9C91BD-CFFE-428F-879B-3B5E295DE497}"/>
              </a:ext>
            </a:extLst>
          </p:cNvPr>
          <p:cNvSpPr txBox="1"/>
          <p:nvPr/>
        </p:nvSpPr>
        <p:spPr>
          <a:xfrm>
            <a:off x="858524" y="3567381"/>
            <a:ext cx="7454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contains direct information about the structure and structure of target proteins,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54FF8F0-7721-4834-8B7F-459C90913897}"/>
              </a:ext>
            </a:extLst>
          </p:cNvPr>
          <p:cNvSpPr txBox="1"/>
          <p:nvPr/>
        </p:nvSpPr>
        <p:spPr>
          <a:xfrm>
            <a:off x="858524" y="2982606"/>
            <a:ext cx="6466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 is universal and recognized by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virtually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all the cells of our body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7A495F-3AC5-4A1C-96B9-8CF90492697A}"/>
              </a:ext>
            </a:extLst>
          </p:cNvPr>
          <p:cNvSpPr txBox="1"/>
          <p:nvPr/>
        </p:nvSpPr>
        <p:spPr>
          <a:xfrm>
            <a:off x="904113" y="4832739"/>
            <a:ext cx="6399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it is easy to modify,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2AF2C28-ABDC-49F4-BD92-121F95EB4C3D}"/>
              </a:ext>
            </a:extLst>
          </p:cNvPr>
          <p:cNvSpPr txBox="1"/>
          <p:nvPr/>
        </p:nvSpPr>
        <p:spPr>
          <a:xfrm>
            <a:off x="836741" y="5304360"/>
            <a:ext cx="7332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 is non-toxic and does not integrate into the cell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machinery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F3EA161-4697-4BAC-9027-854AF4DFEB3D}"/>
              </a:ext>
            </a:extLst>
          </p:cNvPr>
          <p:cNvSpPr txBox="1"/>
          <p:nvPr/>
        </p:nvSpPr>
        <p:spPr>
          <a:xfrm>
            <a:off x="858524" y="4175612"/>
            <a:ext cx="7310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organisms have developed effective methods of its elimination, which ensures its efficient processing and minimization of toxic effects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2050" name="Picture 2" descr="30 Interesting Facts about DNA and Genes - Fact Republic | Dna and genes,  Fun facts, Epigenetics">
            <a:extLst>
              <a:ext uri="{FF2B5EF4-FFF2-40B4-BE49-F238E27FC236}">
                <a16:creationId xmlns:a16="http://schemas.microsoft.com/office/drawing/2014/main" id="{B6E6976D-AF0D-467C-B106-2944B64E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53" y="1442913"/>
            <a:ext cx="2932718" cy="4030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69AD97F-B536-4779-B5C7-05F8907CF1A4}"/>
              </a:ext>
            </a:extLst>
          </p:cNvPr>
          <p:cNvSpPr txBox="1"/>
          <p:nvPr/>
        </p:nvSpPr>
        <p:spPr>
          <a:xfrm>
            <a:off x="836741" y="2266444"/>
            <a:ext cx="7439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oldest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information carrier in the history of life on earth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3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E2D689F-0310-4799-8D9C-65DDDA07B6AE}"/>
              </a:ext>
            </a:extLst>
          </p:cNvPr>
          <p:cNvSpPr txBox="1"/>
          <p:nvPr/>
        </p:nvSpPr>
        <p:spPr>
          <a:xfrm>
            <a:off x="638939" y="1002021"/>
            <a:ext cx="103631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Black" panose="020B0A04020102020204" pitchFamily="34" charset="0"/>
              </a:rPr>
              <a:t>Why mRNA technology </a:t>
            </a:r>
            <a:r>
              <a:rPr lang="pl-PL" sz="1400" b="1" dirty="0" err="1">
                <a:latin typeface="Arial Black" panose="020B0A04020102020204" pitchFamily="34" charset="0"/>
              </a:rPr>
              <a:t>holds</a:t>
            </a:r>
            <a:r>
              <a:rPr lang="pl-PL" sz="1400" b="1" dirty="0">
                <a:latin typeface="Arial Black" panose="020B0A04020102020204" pitchFamily="34" charset="0"/>
              </a:rPr>
              <a:t> the </a:t>
            </a:r>
            <a:r>
              <a:rPr lang="pl-PL" sz="1400" b="1" dirty="0" err="1">
                <a:latin typeface="Arial Black" panose="020B0A04020102020204" pitchFamily="34" charset="0"/>
              </a:rPr>
              <a:t>potential</a:t>
            </a:r>
            <a:r>
              <a:rPr lang="pl-PL" sz="1400" b="1" dirty="0">
                <a:latin typeface="Arial Black" panose="020B0A04020102020204" pitchFamily="34" charset="0"/>
              </a:rPr>
              <a:t> to </a:t>
            </a:r>
            <a:r>
              <a:rPr lang="pl-PL" sz="1400" b="1" dirty="0" err="1">
                <a:latin typeface="Arial Black" panose="020B0A04020102020204" pitchFamily="34" charset="0"/>
              </a:rPr>
              <a:t>change</a:t>
            </a:r>
            <a:r>
              <a:rPr lang="pl-PL" sz="1400" b="1" dirty="0">
                <a:latin typeface="Arial Black" panose="020B0A04020102020204" pitchFamily="34" charset="0"/>
              </a:rPr>
              <a:t> the </a:t>
            </a:r>
            <a:r>
              <a:rPr lang="pl-PL" sz="1400" b="1" dirty="0" err="1">
                <a:latin typeface="Arial Black" panose="020B0A04020102020204" pitchFamily="34" charset="0"/>
              </a:rPr>
              <a:t>medicine</a:t>
            </a:r>
            <a:r>
              <a:rPr lang="pl-PL" sz="1400" b="1" dirty="0">
                <a:latin typeface="Arial Black" panose="020B0A04020102020204" pitchFamily="34" charset="0"/>
              </a:rPr>
              <a:t> ? </a:t>
            </a:r>
          </a:p>
          <a:p>
            <a:endParaRPr lang="pl-PL" sz="17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F9C91BD-CFFE-428F-879B-3B5E295DE497}"/>
              </a:ext>
            </a:extLst>
          </p:cNvPr>
          <p:cNvSpPr txBox="1"/>
          <p:nvPr/>
        </p:nvSpPr>
        <p:spPr>
          <a:xfrm>
            <a:off x="335442" y="1744218"/>
            <a:ext cx="10666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due to its structure – it is unstable (safe) but easy to modify (increase its activity) and contains direct information about the structure and activity of target proteins,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54FF8F0-7721-4834-8B7F-459C90913897}"/>
              </a:ext>
            </a:extLst>
          </p:cNvPr>
          <p:cNvSpPr txBox="1"/>
          <p:nvPr/>
        </p:nvSpPr>
        <p:spPr>
          <a:xfrm>
            <a:off x="335442" y="1442290"/>
            <a:ext cx="10363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due to the production process - it can be easily adapted as a weapon against rapidly changing viruses and neoplasms,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358F67-F6A2-4CB9-941A-08758350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3" y="3503020"/>
            <a:ext cx="1529342" cy="129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824DE5-12BB-4069-80D3-F3551E47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3" y="4887947"/>
            <a:ext cx="2989769" cy="157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6384FCD-8C57-4ADF-AA6D-A3F70E955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42" y="2270031"/>
            <a:ext cx="4281996" cy="10849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F11637B-DDFC-4BF7-AAD4-1382B0692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438" y="3267031"/>
            <a:ext cx="6537140" cy="317534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A59CC2-9374-41EF-91BA-D39BBB1361FB}"/>
              </a:ext>
            </a:extLst>
          </p:cNvPr>
          <p:cNvSpPr txBox="1"/>
          <p:nvPr/>
        </p:nvSpPr>
        <p:spPr>
          <a:xfrm>
            <a:off x="9591124" y="6627168"/>
            <a:ext cx="1669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i="1" dirty="0" err="1"/>
              <a:t>Origin</a:t>
            </a:r>
            <a:r>
              <a:rPr lang="pl-PL" sz="900" b="1" i="1" dirty="0"/>
              <a:t>: Funk </a:t>
            </a:r>
            <a:r>
              <a:rPr lang="pl-PL" sz="900" b="1" i="1" dirty="0" err="1"/>
              <a:t>at</a:t>
            </a:r>
            <a:r>
              <a:rPr lang="pl-PL" sz="900" b="1" i="1" dirty="0"/>
              <a:t> al. </a:t>
            </a:r>
            <a:r>
              <a:rPr lang="pl-PL" sz="900" b="1" i="1" dirty="0" err="1"/>
              <a:t>Viruses</a:t>
            </a:r>
            <a:r>
              <a:rPr lang="pl-PL" sz="900" b="1" i="1" dirty="0"/>
              <a:t> 2021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967F4-11F8-4D41-A118-501E355E8BFF}"/>
              </a:ext>
            </a:extLst>
          </p:cNvPr>
          <p:cNvSpPr txBox="1"/>
          <p:nvPr/>
        </p:nvSpPr>
        <p:spPr>
          <a:xfrm>
            <a:off x="5342976" y="2651413"/>
            <a:ext cx="532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u="none" strike="noStrike" baseline="0" dirty="0"/>
              <a:t>Ranking of four vaccine platforms according to criteria for harmonized target product profile</a:t>
            </a:r>
            <a:endParaRPr lang="pl-PL" sz="14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57FDED-5418-43DC-8CE5-7E28D3F5A90A}"/>
              </a:ext>
            </a:extLst>
          </p:cNvPr>
          <p:cNvSpPr txBox="1">
            <a:spLocks/>
          </p:cNvSpPr>
          <p:nvPr/>
        </p:nvSpPr>
        <p:spPr>
          <a:xfrm>
            <a:off x="6853242" y="40160"/>
            <a:ext cx="4406929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E7F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mRNA </a:t>
            </a:r>
            <a:r>
              <a:rPr lang="pl-PL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technology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disenchanting</a:t>
            </a: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endParaRPr lang="en-PL" sz="2000" b="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1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0E92465-8AE8-4E2E-BBC6-E267C832D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70876"/>
              </p:ext>
            </p:extLst>
          </p:nvPr>
        </p:nvGraphicFramePr>
        <p:xfrm>
          <a:off x="3557673" y="1567575"/>
          <a:ext cx="7755092" cy="503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58">
                  <a:extLst>
                    <a:ext uri="{9D8B030D-6E8A-4147-A177-3AD203B41FA5}">
                      <a16:colId xmlns:a16="http://schemas.microsoft.com/office/drawing/2014/main" val="3610032386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3723566211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2224380507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763088513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734223785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1434174369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3878123261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3705604622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2179412087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2609152629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3103511258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3263935038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2651433436"/>
                    </a:ext>
                  </a:extLst>
                </a:gridCol>
                <a:gridCol w="539058">
                  <a:extLst>
                    <a:ext uri="{9D8B030D-6E8A-4147-A177-3AD203B41FA5}">
                      <a16:colId xmlns:a16="http://schemas.microsoft.com/office/drawing/2014/main" val="25525571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5483563"/>
                    </a:ext>
                  </a:extLst>
                </a:gridCol>
              </a:tblGrid>
              <a:tr h="908233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771500"/>
                  </a:ext>
                </a:extLst>
              </a:tr>
              <a:tr h="41256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62554"/>
                  </a:ext>
                </a:extLst>
              </a:tr>
            </a:tbl>
          </a:graphicData>
        </a:graphic>
      </p:graphicFrame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02DE624B-CB99-4629-AB9A-3F7FC4A3EC7D}"/>
              </a:ext>
            </a:extLst>
          </p:cNvPr>
          <p:cNvSpPr/>
          <p:nvPr/>
        </p:nvSpPr>
        <p:spPr>
          <a:xfrm>
            <a:off x="6853240" y="5707425"/>
            <a:ext cx="3689900" cy="433350"/>
          </a:xfrm>
          <a:prstGeom prst="rect">
            <a:avLst/>
          </a:prstGeom>
          <a:gradFill>
            <a:gsLst>
              <a:gs pos="0">
                <a:srgbClr val="EE7F00"/>
              </a:gs>
              <a:gs pos="50000">
                <a:srgbClr val="E86918"/>
              </a:gs>
              <a:gs pos="100000">
                <a:srgbClr val="C75A16"/>
              </a:gs>
            </a:gsLst>
          </a:gradFill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PHASE I STUDIES – 3 PROGRAMS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509EC4B7-C2AD-468D-8219-5DCC8A47EA39}"/>
              </a:ext>
            </a:extLst>
          </p:cNvPr>
          <p:cNvSpPr/>
          <p:nvPr/>
        </p:nvSpPr>
        <p:spPr>
          <a:xfrm>
            <a:off x="6853241" y="6228571"/>
            <a:ext cx="3689899" cy="422719"/>
          </a:xfrm>
          <a:prstGeom prst="rect">
            <a:avLst/>
          </a:prstGeom>
          <a:gradFill>
            <a:gsLst>
              <a:gs pos="0">
                <a:srgbClr val="EE7F00"/>
              </a:gs>
              <a:gs pos="50000">
                <a:srgbClr val="E86918"/>
              </a:gs>
              <a:gs pos="100000">
                <a:srgbClr val="C75A16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PHASE II STUDIES - 2 PROGRAMS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8BFDF12-BCB0-44A7-A596-671C446B2092}"/>
              </a:ext>
            </a:extLst>
          </p:cNvPr>
          <p:cNvSpPr txBox="1"/>
          <p:nvPr/>
        </p:nvSpPr>
        <p:spPr>
          <a:xfrm>
            <a:off x="190270" y="2513502"/>
            <a:ext cx="3514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1600" dirty="0"/>
              <a:t>the overall duration of the program is schedule for 72 months,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1600" dirty="0"/>
              <a:t>later stages of the program starting from toxicology cover the development of at least 3 drug candidates in three intended indications,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1600" dirty="0"/>
              <a:t>free therapeutic indications,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1600" dirty="0"/>
              <a:t>program budget – 140 </a:t>
            </a:r>
            <a:r>
              <a:rPr lang="en-US" sz="1600" dirty="0" err="1"/>
              <a:t>mln</a:t>
            </a:r>
            <a:r>
              <a:rPr lang="en-US" sz="1600" dirty="0"/>
              <a:t> PLN,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r>
              <a:rPr lang="en-US" sz="1600" dirty="0"/>
              <a:t>MEDICAL RESEARCH AGENCY</a:t>
            </a:r>
            <a:r>
              <a:rPr lang="pl-PL" sz="1600" dirty="0"/>
              <a:t> (ABM)</a:t>
            </a:r>
            <a:r>
              <a:rPr lang="en-US" sz="1600" dirty="0"/>
              <a:t> support </a:t>
            </a:r>
            <a:r>
              <a:rPr lang="pl-PL" sz="1600" dirty="0"/>
              <a:t>– </a:t>
            </a:r>
            <a:r>
              <a:rPr lang="pl-PL" sz="1600" dirty="0" err="1"/>
              <a:t>over</a:t>
            </a:r>
            <a:r>
              <a:rPr lang="pl-PL" sz="1600" dirty="0"/>
              <a:t> 83,5 mln PLN.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64F72CB1-F04B-4D36-8511-78E01C2D40ED}"/>
              </a:ext>
            </a:extLst>
          </p:cNvPr>
          <p:cNvSpPr txBox="1"/>
          <p:nvPr/>
        </p:nvSpPr>
        <p:spPr>
          <a:xfrm>
            <a:off x="434062" y="1198243"/>
            <a:ext cx="29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 Black" panose="020B0A04020102020204" pitchFamily="34" charset="0"/>
              </a:rPr>
              <a:t>PROGRAM SUMMARY: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EACAD21-D5BB-4825-B1B1-915A5C7E8D9B}"/>
              </a:ext>
            </a:extLst>
          </p:cNvPr>
          <p:cNvSpPr txBox="1"/>
          <p:nvPr/>
        </p:nvSpPr>
        <p:spPr>
          <a:xfrm>
            <a:off x="6121261" y="1232305"/>
            <a:ext cx="296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rial Black" panose="020B0A04020102020204" pitchFamily="34" charset="0"/>
              </a:rPr>
              <a:t>PROGRAM SCHEDULE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D4621149-9C8B-594B-B62D-B018BBABCB6C}"/>
              </a:ext>
            </a:extLst>
          </p:cNvPr>
          <p:cNvSpPr/>
          <p:nvPr/>
        </p:nvSpPr>
        <p:spPr>
          <a:xfrm>
            <a:off x="5489951" y="5202319"/>
            <a:ext cx="3514090" cy="425080"/>
          </a:xfrm>
          <a:prstGeom prst="rect">
            <a:avLst/>
          </a:prstGeom>
          <a:gradFill>
            <a:gsLst>
              <a:gs pos="0">
                <a:srgbClr val="F2B9A2"/>
              </a:gs>
              <a:gs pos="50000">
                <a:srgbClr val="EAAB82"/>
              </a:gs>
              <a:gs pos="100000">
                <a:srgbClr val="E86918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IND ENABLING TOXICOLOGY STUDIES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CDE33F9F-F3EE-9649-8BAE-F7A38838DAAD}"/>
              </a:ext>
            </a:extLst>
          </p:cNvPr>
          <p:cNvSpPr/>
          <p:nvPr/>
        </p:nvSpPr>
        <p:spPr>
          <a:xfrm>
            <a:off x="5489951" y="4699603"/>
            <a:ext cx="5053191" cy="425080"/>
          </a:xfrm>
          <a:prstGeom prst="rect">
            <a:avLst/>
          </a:prstGeom>
          <a:gradFill>
            <a:gsLst>
              <a:gs pos="0">
                <a:srgbClr val="F2B9A2"/>
              </a:gs>
              <a:gs pos="50000">
                <a:srgbClr val="EAAB82"/>
              </a:gs>
              <a:gs pos="100000">
                <a:srgbClr val="E86918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pl-PL" sz="1200" i="0" u="none" strike="noStrike" dirty="0">
                <a:solidFill>
                  <a:schemeClr val="tx1"/>
                </a:solidFill>
                <a:effectLst/>
              </a:rPr>
              <a:t>LARGE SCALE PRODUCTION OF non-GMP AND GMP MATERIAL </a:t>
            </a:r>
            <a:br>
              <a:rPr lang="pl-PL" sz="1200" i="0" u="none" strike="noStrike" dirty="0">
                <a:solidFill>
                  <a:schemeClr val="tx1"/>
                </a:solidFill>
                <a:effectLst/>
              </a:rPr>
            </a:br>
            <a:r>
              <a:rPr lang="pl-PL" sz="1200" i="0" u="none" strike="noStrike" dirty="0">
                <a:solidFill>
                  <a:schemeClr val="tx1"/>
                </a:solidFill>
                <a:effectLst/>
              </a:rPr>
              <a:t>– CLINICAL RELEASE</a:t>
            </a:r>
            <a:endParaRPr lang="en-US" sz="12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C73DE15F-3C7A-D241-9090-5FA0070AB62E}"/>
              </a:ext>
            </a:extLst>
          </p:cNvPr>
          <p:cNvSpPr/>
          <p:nvPr/>
        </p:nvSpPr>
        <p:spPr>
          <a:xfrm>
            <a:off x="5424865" y="4201007"/>
            <a:ext cx="2420869" cy="42507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1200" i="0" u="none" strike="noStrike" dirty="0">
                <a:solidFill>
                  <a:schemeClr val="tx1"/>
                </a:solidFill>
                <a:effectLst/>
              </a:rPr>
              <a:t>PK/PD, ADME </a:t>
            </a:r>
            <a:r>
              <a:rPr lang="pl-PL" sz="1200" i="0" u="none" strike="noStrike" dirty="0">
                <a:solidFill>
                  <a:schemeClr val="tx1"/>
                </a:solidFill>
                <a:effectLst/>
              </a:rPr>
              <a:t>AND IN VIVO EFFICACY STUDIES</a:t>
            </a:r>
            <a:endParaRPr lang="en-US" sz="12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ABF7A540-5957-4846-9686-E5574617AABD}"/>
              </a:ext>
            </a:extLst>
          </p:cNvPr>
          <p:cNvSpPr/>
          <p:nvPr/>
        </p:nvSpPr>
        <p:spPr>
          <a:xfrm>
            <a:off x="4432373" y="3691415"/>
            <a:ext cx="2420869" cy="42507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FORMULATION DEVELOPMENT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A2F4F6D3-3C95-7B44-93F5-2A8705121542}"/>
              </a:ext>
            </a:extLst>
          </p:cNvPr>
          <p:cNvSpPr/>
          <p:nvPr/>
        </p:nvSpPr>
        <p:spPr>
          <a:xfrm>
            <a:off x="4772633" y="3194013"/>
            <a:ext cx="4271057" cy="42507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IVT, PRODUCTION AND PURIFICATION,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DEVELOPMENT AND SCALE UP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15204005-7F6C-6547-9434-8E0120D35215}"/>
              </a:ext>
            </a:extLst>
          </p:cNvPr>
          <p:cNvSpPr/>
          <p:nvPr/>
        </p:nvSpPr>
        <p:spPr>
          <a:xfrm>
            <a:off x="4432373" y="2705525"/>
            <a:ext cx="2409506" cy="4166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IN VITRO CANDIDATES SELECTION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376FE734-31C0-974C-8775-FEA998078881}"/>
              </a:ext>
            </a:extLst>
          </p:cNvPr>
          <p:cNvSpPr/>
          <p:nvPr/>
        </p:nvSpPr>
        <p:spPr>
          <a:xfrm>
            <a:off x="3704360" y="2228319"/>
            <a:ext cx="2213114" cy="40802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l-PL" sz="1200" i="0" u="none" strike="noStrike" dirty="0">
                <a:solidFill>
                  <a:schemeClr val="tx1"/>
                </a:solidFill>
                <a:effectLst/>
              </a:rPr>
              <a:t>mRNA CANDIDATES DESIGN</a:t>
            </a:r>
            <a:endParaRPr lang="en-US" sz="120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8835EF-300D-4A57-8F4F-7AD40D07C5BB}"/>
              </a:ext>
            </a:extLst>
          </p:cNvPr>
          <p:cNvSpPr txBox="1">
            <a:spLocks/>
          </p:cNvSpPr>
          <p:nvPr/>
        </p:nvSpPr>
        <p:spPr>
          <a:xfrm>
            <a:off x="6853242" y="40160"/>
            <a:ext cx="4406929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E7F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mRNA </a:t>
            </a:r>
            <a:r>
              <a:rPr lang="pl-PL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technology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disenchanting</a:t>
            </a: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endParaRPr lang="en-PL" sz="2000" b="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7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AD4C8EE-9BB4-41D1-ADAF-B0CF4526B1BD}"/>
              </a:ext>
            </a:extLst>
          </p:cNvPr>
          <p:cNvSpPr txBox="1"/>
          <p:nvPr/>
        </p:nvSpPr>
        <p:spPr>
          <a:xfrm>
            <a:off x="612821" y="1041206"/>
            <a:ext cx="10966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latin typeface="Arial Black" panose="020B0A04020102020204" pitchFamily="34" charset="0"/>
              </a:rPr>
              <a:t>transform</a:t>
            </a:r>
            <a:r>
              <a:rPr lang="en-US" b="1" dirty="0">
                <a:latin typeface="Arial Black" panose="020B0A04020102020204" pitchFamily="34" charset="0"/>
              </a:rPr>
              <a:t>RNA</a:t>
            </a:r>
            <a:r>
              <a:rPr lang="pl-PL" b="1" dirty="0">
                <a:latin typeface="Arial Black" panose="020B0A04020102020204" pitchFamily="34" charset="0"/>
              </a:rPr>
              <a:t> -</a:t>
            </a:r>
            <a:r>
              <a:rPr lang="en-US" b="1" dirty="0">
                <a:latin typeface="Arial Black" panose="020B0A04020102020204" pitchFamily="34" charset="0"/>
              </a:rPr>
              <a:t> tailored made mRNA technology platform aiming to design therapeutics in three most important therapeutic indications:</a:t>
            </a:r>
            <a:endParaRPr lang="pl-PL" b="1" dirty="0">
              <a:latin typeface="Arial Black" panose="020B0A04020102020204" pitchFamily="34" charset="0"/>
            </a:endParaRPr>
          </a:p>
          <a:p>
            <a:endParaRPr lang="pl-PL" b="1" dirty="0"/>
          </a:p>
          <a:p>
            <a:pPr marL="171450" indent="-171450">
              <a:buFontTx/>
              <a:buChar char="-"/>
            </a:pPr>
            <a:endParaRPr lang="pl-PL" sz="10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0B9AF22-04A8-4B27-A576-7A0564D2F5B6}"/>
              </a:ext>
            </a:extLst>
          </p:cNvPr>
          <p:cNvSpPr txBox="1"/>
          <p:nvPr/>
        </p:nvSpPr>
        <p:spPr>
          <a:xfrm>
            <a:off x="359127" y="2117133"/>
            <a:ext cx="65735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anti-SARS-COV-2 VACCINE,</a:t>
            </a:r>
          </a:p>
          <a:p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anti-cancer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: TROP2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FGFRc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receptor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isoform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cancer-specific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mRNA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therapeutics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mRNA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antitrypsin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1450" indent="-171450">
              <a:buFontTx/>
              <a:buChar char="-"/>
            </a:pPr>
            <a:endParaRPr lang="pl-PL" sz="1000" b="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9DFF46C-E9DC-4EC9-A078-F5C48913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22" y="2024800"/>
            <a:ext cx="4177006" cy="230835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8431F94-B244-45AC-90CB-5CAC29FD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7"/>
          <a:stretch/>
        </p:blipFill>
        <p:spPr>
          <a:xfrm>
            <a:off x="1120296" y="4180114"/>
            <a:ext cx="7529182" cy="2637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530EBE-428C-43AD-926B-5CDBA999A2C4}"/>
              </a:ext>
            </a:extLst>
          </p:cNvPr>
          <p:cNvSpPr txBox="1">
            <a:spLocks/>
          </p:cNvSpPr>
          <p:nvPr/>
        </p:nvSpPr>
        <p:spPr>
          <a:xfrm>
            <a:off x="6853242" y="40160"/>
            <a:ext cx="4406929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E7F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mRNA </a:t>
            </a:r>
            <a:r>
              <a:rPr lang="pl-PL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technology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disenchanting</a:t>
            </a:r>
            <a:r>
              <a:rPr lang="pl-PL" sz="16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l-PL" sz="1600" b="0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endParaRPr lang="en-PL" sz="2000" b="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54A299D-0BCA-442A-9CAB-BF7C2CBF93F7}"/>
              </a:ext>
            </a:extLst>
          </p:cNvPr>
          <p:cNvSpPr txBox="1"/>
          <p:nvPr/>
        </p:nvSpPr>
        <p:spPr>
          <a:xfrm>
            <a:off x="9591124" y="6627168"/>
            <a:ext cx="16690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i="1" dirty="0" err="1"/>
              <a:t>Origin</a:t>
            </a:r>
            <a:r>
              <a:rPr lang="pl-PL" sz="900" b="1" i="1" dirty="0"/>
              <a:t>: Funk </a:t>
            </a:r>
            <a:r>
              <a:rPr lang="pl-PL" sz="900" b="1" i="1" dirty="0" err="1"/>
              <a:t>at</a:t>
            </a:r>
            <a:r>
              <a:rPr lang="pl-PL" sz="900" b="1" i="1" dirty="0"/>
              <a:t> al. </a:t>
            </a:r>
            <a:r>
              <a:rPr lang="pl-PL" sz="900" b="1" i="1" dirty="0" err="1"/>
              <a:t>Viruses</a:t>
            </a:r>
            <a:r>
              <a:rPr lang="pl-PL" sz="900" b="1" i="1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00210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EF3C-B9E3-5946-A0A3-B0795532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2" y="1569211"/>
            <a:ext cx="3510580" cy="2387600"/>
          </a:xfrm>
        </p:spPr>
        <p:txBody>
          <a:bodyPr>
            <a:normAutofit/>
          </a:bodyPr>
          <a:lstStyle/>
          <a:p>
            <a:pPr algn="l"/>
            <a:r>
              <a:rPr lang="pl-PL" sz="3600" dirty="0" err="1">
                <a:latin typeface="Arial Black" panose="020B0A04020102020204" pitchFamily="34" charset="0"/>
              </a:rPr>
              <a:t>Thank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you</a:t>
            </a:r>
            <a:r>
              <a:rPr lang="pl-PL" sz="3600" dirty="0">
                <a:latin typeface="Arial Black" panose="020B0A04020102020204" pitchFamily="34" charset="0"/>
              </a:rPr>
              <a:t> !!!</a:t>
            </a:r>
            <a:endParaRPr lang="en-PL" sz="3600" dirty="0"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1545C-CE39-704E-AC63-C7BC9926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2" y="324563"/>
            <a:ext cx="1799366" cy="8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517</Words>
  <Application>Microsoft Office PowerPoint</Application>
  <PresentationFormat>Panoramiczny</PresentationFormat>
  <Paragraphs>62</Paragraphs>
  <Slides>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 Theme</vt:lpstr>
      <vt:lpstr>transformRNA  - transforming domestic R&amp;D to the global level</vt:lpstr>
      <vt:lpstr>transformRNA - program introduction </vt:lpstr>
      <vt:lpstr>mRNA technology - disenchanting the myths</vt:lpstr>
      <vt:lpstr>Prezentacja programu PowerPoint</vt:lpstr>
      <vt:lpstr>Prezentacja programu PowerPoint</vt:lpstr>
      <vt:lpstr>Prezentacja programu PowerPoint</vt:lpstr>
      <vt:lpstr>Thank you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Andrzej Kasprowicz;Jerzy Pieczykolan</dc:creator>
  <cp:lastModifiedBy>Jerzy Pieczykolan</cp:lastModifiedBy>
  <cp:revision>34</cp:revision>
  <dcterms:created xsi:type="dcterms:W3CDTF">2020-12-07T09:05:51Z</dcterms:created>
  <dcterms:modified xsi:type="dcterms:W3CDTF">2021-11-30T07:20:10Z</dcterms:modified>
</cp:coreProperties>
</file>