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0" r:id="rId4"/>
    <p:sldId id="264" r:id="rId5"/>
    <p:sldId id="257" r:id="rId6"/>
    <p:sldId id="261" r:id="rId7"/>
    <p:sldId id="262" r:id="rId8"/>
    <p:sldId id="265" r:id="rId9"/>
    <p:sldId id="258" r:id="rId10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EDBA5-988A-49EE-8E04-9D26A67D27CE}" v="2" dt="2021-11-28T21:07:35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łgorzata Siewierska" userId="640e4061-4b30-4b4f-ab73-ea6aee635b80" providerId="ADAL" clId="{31BEDBA5-988A-49EE-8E04-9D26A67D27CE}"/>
    <pc:docChg chg="custSel modSld">
      <pc:chgData name="Małgorzata Siewierska" userId="640e4061-4b30-4b4f-ab73-ea6aee635b80" providerId="ADAL" clId="{31BEDBA5-988A-49EE-8E04-9D26A67D27CE}" dt="2021-11-28T21:08:23.339" v="9" actId="313"/>
      <pc:docMkLst>
        <pc:docMk/>
      </pc:docMkLst>
      <pc:sldChg chg="modSp mod">
        <pc:chgData name="Małgorzata Siewierska" userId="640e4061-4b30-4b4f-ab73-ea6aee635b80" providerId="ADAL" clId="{31BEDBA5-988A-49EE-8E04-9D26A67D27CE}" dt="2021-11-28T21:07:19.186" v="5" actId="2711"/>
        <pc:sldMkLst>
          <pc:docMk/>
          <pc:sldMk cId="2791673680" sldId="258"/>
        </pc:sldMkLst>
        <pc:spChg chg="mod">
          <ac:chgData name="Małgorzata Siewierska" userId="640e4061-4b30-4b4f-ab73-ea6aee635b80" providerId="ADAL" clId="{31BEDBA5-988A-49EE-8E04-9D26A67D27CE}" dt="2021-11-28T21:07:19.186" v="5" actId="2711"/>
          <ac:spMkLst>
            <pc:docMk/>
            <pc:sldMk cId="2791673680" sldId="258"/>
            <ac:spMk id="2" creationId="{7115EF3C-B9E3-5946-A0A3-B0795532EAD5}"/>
          </ac:spMkLst>
        </pc:spChg>
      </pc:sldChg>
      <pc:sldChg chg="modSp mod">
        <pc:chgData name="Małgorzata Siewierska" userId="640e4061-4b30-4b4f-ab73-ea6aee635b80" providerId="ADAL" clId="{31BEDBA5-988A-49EE-8E04-9D26A67D27CE}" dt="2021-11-28T21:08:23.339" v="9" actId="313"/>
        <pc:sldMkLst>
          <pc:docMk/>
          <pc:sldMk cId="2272548109" sldId="259"/>
        </pc:sldMkLst>
        <pc:spChg chg="mod">
          <ac:chgData name="Małgorzata Siewierska" userId="640e4061-4b30-4b4f-ab73-ea6aee635b80" providerId="ADAL" clId="{31BEDBA5-988A-49EE-8E04-9D26A67D27CE}" dt="2021-11-28T21:08:23.339" v="9" actId="313"/>
          <ac:spMkLst>
            <pc:docMk/>
            <pc:sldMk cId="2272548109" sldId="259"/>
            <ac:spMk id="2" creationId="{E1189D74-10CB-4D48-B071-5669BC50828B}"/>
          </ac:spMkLst>
        </pc:spChg>
      </pc:sldChg>
      <pc:sldChg chg="modSp mod">
        <pc:chgData name="Małgorzata Siewierska" userId="640e4061-4b30-4b4f-ab73-ea6aee635b80" providerId="ADAL" clId="{31BEDBA5-988A-49EE-8E04-9D26A67D27CE}" dt="2021-11-28T21:07:54.755" v="8" actId="404"/>
        <pc:sldMkLst>
          <pc:docMk/>
          <pc:sldMk cId="669928987" sldId="261"/>
        </pc:sldMkLst>
        <pc:spChg chg="mod">
          <ac:chgData name="Małgorzata Siewierska" userId="640e4061-4b30-4b4f-ab73-ea6aee635b80" providerId="ADAL" clId="{31BEDBA5-988A-49EE-8E04-9D26A67D27CE}" dt="2021-11-28T21:07:54.755" v="8" actId="404"/>
          <ac:spMkLst>
            <pc:docMk/>
            <pc:sldMk cId="669928987" sldId="261"/>
            <ac:spMk id="2" creationId="{E1189D74-10CB-4D48-B071-5669BC50828B}"/>
          </ac:spMkLst>
        </pc:spChg>
      </pc:sldChg>
      <pc:sldChg chg="modSp mod">
        <pc:chgData name="Małgorzata Siewierska" userId="640e4061-4b30-4b4f-ab73-ea6aee635b80" providerId="ADAL" clId="{31BEDBA5-988A-49EE-8E04-9D26A67D27CE}" dt="2021-11-28T21:07:35.262" v="7"/>
        <pc:sldMkLst>
          <pc:docMk/>
          <pc:sldMk cId="3605272043" sldId="265"/>
        </pc:sldMkLst>
        <pc:graphicFrameChg chg="mod modGraphic">
          <ac:chgData name="Małgorzata Siewierska" userId="640e4061-4b30-4b4f-ab73-ea6aee635b80" providerId="ADAL" clId="{31BEDBA5-988A-49EE-8E04-9D26A67D27CE}" dt="2021-11-28T21:07:35.262" v="7"/>
          <ac:graphicFrameMkLst>
            <pc:docMk/>
            <pc:sldMk cId="3605272043" sldId="265"/>
            <ac:graphicFrameMk id="4" creationId="{835D91AC-312E-413F-AC98-6667AA6B1133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98A19-CB8A-4BEF-949B-01E676C96D8D}" type="datetimeFigureOut">
              <a:rPr lang="pl-PL" smtClean="0"/>
              <a:t>29.11.2021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A8F51-8A1D-4850-BBA3-BE2C524A1F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578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5FDF8-2E26-374C-8D63-FB4A2B46392D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0ACB-9EFC-1542-8758-374DF808CE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760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20ACB-9EFC-1542-8758-374DF808CE65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875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4283E0-A5AD-FC4F-A9EE-B99AC61CB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018E-F598-4A48-B17F-14C81AD15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0" y="1231693"/>
            <a:ext cx="5214731" cy="2387600"/>
          </a:xfrm>
        </p:spPr>
        <p:txBody>
          <a:bodyPr anchor="b"/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60F6E5-A3CB-BA49-BD49-F1E31114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0" y="3890272"/>
            <a:ext cx="5115340" cy="22620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2338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EF2E6-49A2-754A-A7F3-0A8689C4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0AF28-83EE-C745-83AD-BA4E92FC0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F28F00-ACBF-1A44-BBAA-1811A7C0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A4AF91-B912-0D42-8277-F1DFC041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0CD96-986B-F54D-A0D1-9BAE2CC2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431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B305C6-EA3D-8641-8CCF-2E21BB9B4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BB8481-8C4D-8549-BF6F-6860F6AA2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DB2C7D-5C71-4A4C-BA1B-D01C1397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440876-C317-3C4F-ACBF-5A896470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CC7CB7-C1F8-0846-92EB-8BDE1DC1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987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633E0-C3F9-4649-B5D1-A4AE27E7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065076"/>
            <a:ext cx="10465904" cy="835923"/>
          </a:xfrm>
        </p:spPr>
        <p:txBody>
          <a:bodyPr/>
          <a:lstStyle>
            <a:lvl1pPr>
              <a:defRPr sz="4000" b="1">
                <a:solidFill>
                  <a:srgbClr val="EE7F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BAC94E-E130-8346-A33C-44AA73384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2007704"/>
            <a:ext cx="10465903" cy="4109624"/>
          </a:xfrm>
        </p:spPr>
        <p:txBody>
          <a:bodyPr/>
          <a:lstStyle>
            <a:lvl1pPr marL="228600" indent="-228600">
              <a:buClr>
                <a:srgbClr val="EE7F00"/>
              </a:buClr>
              <a:buSzPct val="150000"/>
              <a:buFont typeface="Wingdings" pitchFamily="2" charset="2"/>
              <a:buChar char="§"/>
              <a:defRPr sz="2000"/>
            </a:lvl1pPr>
            <a:lvl2pPr marL="685800" indent="-228600">
              <a:buClr>
                <a:srgbClr val="EE7F00"/>
              </a:buClr>
              <a:buSzPct val="15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E7F00"/>
              </a:buClr>
              <a:buSzPct val="150000"/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E7F00"/>
              </a:buClr>
              <a:buSzPct val="150000"/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E7F00"/>
              </a:buClr>
              <a:buSzPct val="15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8B3AABD-855F-0443-8415-35731DF8C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35" y="191514"/>
            <a:ext cx="1558251" cy="7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C03D2-4066-924A-8657-33FC941B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F3BD7-A7DA-FF4F-BA4D-72DA341C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601D70-95FD-BE47-8F1B-C8B331F5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B4368-881B-6D47-B04E-A63DDE34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99B9C2-F374-144C-9476-FA72DDD5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749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EE0F30-61E2-6C4C-B95D-D297481E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64A69-762B-984F-882F-D7595F50A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27500A-D7EA-E04C-A0F6-E2F0CAB4C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DD8FA7-AD25-AF44-A735-F65F9E75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F20A59-15A8-5742-BC73-97F03890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CA2BA4-88D9-C64E-A37F-D8F96532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792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0AEDF-42D7-C949-8CB7-B3759C0D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7A249A-7C21-2345-8118-0125D2A8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14160F-2FA2-BD49-B1A2-BAB17A0E1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EEA123-83F0-ED4F-8F76-C35D8BC13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DA203A-62B8-4F46-B07D-C1EE5C3E4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50A3FC-9D52-F043-B5F2-36F16B52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0FD567-6319-1D4C-AEB9-98CCA607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3269AA-A7FF-1E41-A091-E83E0C18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506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EEAB2-E1E1-BB47-BA6B-C866C882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625539-B46C-7040-941C-BDCD2565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7C3EF9-B652-8F40-9B17-978591E0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58D296-349F-4548-81A7-F4B5B2B5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65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BF9461-4714-3D46-9851-C0FE51DA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E70E8B-7237-8047-B201-213A7E07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D1B7BD-D57B-D941-9A05-B89DD009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97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1BC7F-BAF1-A04D-B5D7-F39D48E9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CA116-9C8F-824E-AFB3-7245F6E12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6750BA-48F1-B24A-93BB-7E10AB0EC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64A45-F509-B94D-A016-FDE3B805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120B8D-3BDB-8F4A-96EF-0F84D666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F2DF8-9AC6-704C-8563-68DFDE51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939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E1656-E481-4448-AED6-2B2F5F57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EA9EECA-4858-584B-A1DF-42ADC9961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9E9F9C-6131-1E4B-A47B-4C2D8F209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E34120-2C4D-4E41-BAB1-DADFD29E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38F134-6CCC-BE4E-8A05-D7D6AD07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392E17-E8BF-D14E-8BEA-E6340942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771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5F885B-D3ED-E44B-9A8E-4F7174DC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3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D0CCE0-960C-FF47-BD7D-A17CC714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532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21016A-B087-8D41-89C5-D97312ECC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1A4F8-320A-804D-A17A-A59EBDB2BDF7}" type="datetimeFigureOut">
              <a:rPr lang="x-none" smtClean="0"/>
              <a:t>29.11.2021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F9E03E-3110-D34E-9661-2EBF784A1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087CDC-9F9E-164F-AD9A-E67C251F4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A6B1-2679-CD4A-BBA0-B54AEF5020D8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912AFC-F037-A441-9EA0-DE9260A58D2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41100" y="0"/>
            <a:ext cx="85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5EF3C-B9E3-5946-A0A3-B0795532E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288" y="1518266"/>
            <a:ext cx="7990648" cy="2387600"/>
          </a:xfrm>
        </p:spPr>
        <p:txBody>
          <a:bodyPr>
            <a:normAutofit/>
          </a:bodyPr>
          <a:lstStyle/>
          <a:p>
            <a:pPr algn="l"/>
            <a:r>
              <a:rPr lang="pl-PL" sz="4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mRNA </a:t>
            </a:r>
            <a:r>
              <a:rPr lang="pl-PL" sz="44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anticancer</a:t>
            </a:r>
            <a:r>
              <a:rPr lang="pl-PL" sz="4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Vaccines</a:t>
            </a:r>
            <a:r>
              <a:rPr lang="pl-PL" sz="3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pl-PL" sz="3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4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breakthrough</a:t>
            </a:r>
            <a:r>
              <a:rPr lang="pl-PL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approach</a:t>
            </a:r>
            <a:r>
              <a:rPr lang="pl-PL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in </a:t>
            </a:r>
            <a:r>
              <a:rPr lang="pl-PL" sz="24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cancer</a:t>
            </a:r>
            <a:r>
              <a:rPr lang="pl-PL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treatment</a:t>
            </a:r>
            <a:endParaRPr lang="x-none" sz="2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918601-07D9-7F45-96AF-B887986A8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323" y="4241720"/>
            <a:ext cx="4802079" cy="1512849"/>
          </a:xfrm>
        </p:spPr>
        <p:txBody>
          <a:bodyPr>
            <a:normAutofit/>
          </a:bodyPr>
          <a:lstStyle/>
          <a:p>
            <a:pPr algn="l"/>
            <a:r>
              <a:rPr lang="pl-PL" sz="3600" dirty="0">
                <a:solidFill>
                  <a:schemeClr val="tx1"/>
                </a:solidFill>
              </a:rPr>
              <a:t>tTROP2, FGFR2c</a:t>
            </a:r>
            <a:endParaRPr lang="x-none" sz="3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771ACC-DBE5-B443-B74C-BA5D46E8A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92" y="324563"/>
            <a:ext cx="1799366" cy="8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89D74-10CB-4D48-B071-5669BC50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37" y="1267292"/>
            <a:ext cx="9753581" cy="83592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mRNA vaccines in oncology </a:t>
            </a:r>
            <a:r>
              <a:rPr lang="pl-PL" sz="2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current status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30621" y="2364550"/>
            <a:ext cx="99399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products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exploratory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Moderna,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Biontech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Curevac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70% of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oncological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vaccines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accent2"/>
              </a:buClr>
              <a:buSzPct val="80000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antigens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sinle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antigen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indications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immunosensitive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: melanoma, NSCLC,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glioblastoma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4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89D74-10CB-4D48-B071-5669BC50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17" y="1362278"/>
            <a:ext cx="10465904" cy="835923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TROP2 and tTROP2 </a:t>
            </a:r>
            <a:r>
              <a:rPr lang="pl-PL" sz="31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1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small difference with huge biological impact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dirty="0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xmlns="" id="{8C346A46-9818-4073-A934-EE3BB3CCD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378" y="2637495"/>
            <a:ext cx="7378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endParaRPr lang="pl-PL" altLang="pl-PL" sz="2100">
              <a:solidFill>
                <a:srgbClr val="108195"/>
              </a:solidFill>
              <a:latin typeface="Calibri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pl-PL" altLang="pl-PL" sz="2100">
              <a:solidFill>
                <a:srgbClr val="108195"/>
              </a:solidFill>
              <a:latin typeface="Calibri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0" y="6459761"/>
            <a:ext cx="2273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err="1"/>
              <a:t>Based</a:t>
            </a:r>
            <a:r>
              <a:rPr lang="pl-PL" sz="1000" dirty="0"/>
              <a:t> </a:t>
            </a:r>
            <a:r>
              <a:rPr lang="pl-PL" sz="1000" dirty="0" err="1"/>
              <a:t>partly</a:t>
            </a:r>
            <a:r>
              <a:rPr lang="pl-PL" sz="1000" dirty="0"/>
              <a:t> on </a:t>
            </a:r>
            <a:r>
              <a:rPr lang="pl-PL" sz="1000" dirty="0" err="1"/>
              <a:t>Goldenberg</a:t>
            </a:r>
            <a:r>
              <a:rPr lang="pl-PL" sz="1000" dirty="0"/>
              <a:t> et al., 2018 </a:t>
            </a:r>
          </a:p>
        </p:txBody>
      </p:sp>
      <p:pic>
        <p:nvPicPr>
          <p:cNvPr id="45" name="Picture 70">
            <a:extLst>
              <a:ext uri="{FF2B5EF4-FFF2-40B4-BE49-F238E27FC236}">
                <a16:creationId xmlns:a16="http://schemas.microsoft.com/office/drawing/2014/main" xmlns="" id="{DAE075E1-124B-3640-B20D-16396965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110" y="3634557"/>
            <a:ext cx="245118" cy="389280"/>
          </a:xfrm>
          <a:prstGeom prst="rect">
            <a:avLst/>
          </a:prstGeom>
        </p:spPr>
      </p:pic>
      <p:pic>
        <p:nvPicPr>
          <p:cNvPr id="46" name="Picture 8">
            <a:extLst>
              <a:ext uri="{FF2B5EF4-FFF2-40B4-BE49-F238E27FC236}">
                <a16:creationId xmlns:a16="http://schemas.microsoft.com/office/drawing/2014/main" xmlns="" id="{B0212359-5EDF-E440-AC6F-2192ACA0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65" y="2989117"/>
            <a:ext cx="796587" cy="1089835"/>
          </a:xfrm>
          <a:prstGeom prst="rect">
            <a:avLst/>
          </a:prstGeom>
        </p:spPr>
      </p:pic>
      <p:pic>
        <p:nvPicPr>
          <p:cNvPr id="47" name="Picture 56">
            <a:extLst>
              <a:ext uri="{FF2B5EF4-FFF2-40B4-BE49-F238E27FC236}">
                <a16:creationId xmlns:a16="http://schemas.microsoft.com/office/drawing/2014/main" xmlns="" id="{A5F27390-E0B3-FA4F-8E05-D81791C8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39" y="3613668"/>
            <a:ext cx="245118" cy="389280"/>
          </a:xfrm>
          <a:prstGeom prst="rect">
            <a:avLst/>
          </a:prstGeom>
        </p:spPr>
      </p:pic>
      <p:pic>
        <p:nvPicPr>
          <p:cNvPr id="48" name="Picture 9">
            <a:extLst>
              <a:ext uri="{FF2B5EF4-FFF2-40B4-BE49-F238E27FC236}">
                <a16:creationId xmlns:a16="http://schemas.microsoft.com/office/drawing/2014/main" xmlns="" id="{0964491D-CA23-234A-9311-0C05C0200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42" y="3961029"/>
            <a:ext cx="149583" cy="989876"/>
          </a:xfrm>
          <a:prstGeom prst="rect">
            <a:avLst/>
          </a:prstGeom>
        </p:spPr>
      </p:pic>
      <p:pic>
        <p:nvPicPr>
          <p:cNvPr id="49" name="Picture 11">
            <a:extLst>
              <a:ext uri="{FF2B5EF4-FFF2-40B4-BE49-F238E27FC236}">
                <a16:creationId xmlns:a16="http://schemas.microsoft.com/office/drawing/2014/main" xmlns="" id="{1E743519-3C55-6A45-8415-55040BB26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542" y="3416975"/>
            <a:ext cx="149583" cy="544054"/>
          </a:xfrm>
          <a:prstGeom prst="rect">
            <a:avLst/>
          </a:prstGeom>
        </p:spPr>
      </p:pic>
      <p:pic>
        <p:nvPicPr>
          <p:cNvPr id="50" name="Picture 13">
            <a:extLst>
              <a:ext uri="{FF2B5EF4-FFF2-40B4-BE49-F238E27FC236}">
                <a16:creationId xmlns:a16="http://schemas.microsoft.com/office/drawing/2014/main" xmlns="" id="{CF512803-F3F5-2742-BA8E-710B4A43E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542" y="4950905"/>
            <a:ext cx="149583" cy="332477"/>
          </a:xfrm>
          <a:prstGeom prst="rect">
            <a:avLst/>
          </a:prstGeom>
        </p:spPr>
      </p:pic>
      <p:pic>
        <p:nvPicPr>
          <p:cNvPr id="51" name="Picture 14">
            <a:extLst>
              <a:ext uri="{FF2B5EF4-FFF2-40B4-BE49-F238E27FC236}">
                <a16:creationId xmlns:a16="http://schemas.microsoft.com/office/drawing/2014/main" xmlns="" id="{114BA364-EE57-0D4C-A645-3F644C827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542" y="5283382"/>
            <a:ext cx="149583" cy="332477"/>
          </a:xfrm>
          <a:prstGeom prst="rect">
            <a:avLst/>
          </a:prstGeom>
        </p:spPr>
      </p:pic>
      <p:pic>
        <p:nvPicPr>
          <p:cNvPr id="52" name="Picture 19">
            <a:extLst>
              <a:ext uri="{FF2B5EF4-FFF2-40B4-BE49-F238E27FC236}">
                <a16:creationId xmlns:a16="http://schemas.microsoft.com/office/drawing/2014/main" xmlns="" id="{8630DF96-5A94-5846-A408-5255D5974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40" y="3008935"/>
            <a:ext cx="112187" cy="408040"/>
          </a:xfrm>
          <a:prstGeom prst="rect">
            <a:avLst/>
          </a:prstGeom>
        </p:spPr>
      </p:pic>
      <p:pic>
        <p:nvPicPr>
          <p:cNvPr id="53" name="Picture 21">
            <a:extLst>
              <a:ext uri="{FF2B5EF4-FFF2-40B4-BE49-F238E27FC236}">
                <a16:creationId xmlns:a16="http://schemas.microsoft.com/office/drawing/2014/main" xmlns="" id="{3E583618-8CE1-8348-B96A-8B96A5431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3268" y="2759577"/>
            <a:ext cx="112187" cy="249358"/>
          </a:xfrm>
          <a:prstGeom prst="rect">
            <a:avLst/>
          </a:prstGeom>
        </p:spPr>
      </p:pic>
      <p:pic>
        <p:nvPicPr>
          <p:cNvPr id="54" name="Picture 23">
            <a:extLst>
              <a:ext uri="{FF2B5EF4-FFF2-40B4-BE49-F238E27FC236}">
                <a16:creationId xmlns:a16="http://schemas.microsoft.com/office/drawing/2014/main" xmlns="" id="{4AE5B778-B2CB-0B4D-99F9-74E5CA666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6154" y="4937593"/>
            <a:ext cx="526532" cy="383014"/>
          </a:xfrm>
          <a:prstGeom prst="rect">
            <a:avLst/>
          </a:prstGeom>
        </p:spPr>
      </p:pic>
      <p:pic>
        <p:nvPicPr>
          <p:cNvPr id="55" name="Picture 25">
            <a:extLst>
              <a:ext uri="{FF2B5EF4-FFF2-40B4-BE49-F238E27FC236}">
                <a16:creationId xmlns:a16="http://schemas.microsoft.com/office/drawing/2014/main" xmlns="" id="{0148C58D-1B6D-664C-89C4-46B3B1602A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6037" y="4956212"/>
            <a:ext cx="526532" cy="345776"/>
          </a:xfrm>
          <a:prstGeom prst="rect">
            <a:avLst/>
          </a:prstGeom>
        </p:spPr>
      </p:pic>
      <p:pic>
        <p:nvPicPr>
          <p:cNvPr id="56" name="Picture 27">
            <a:extLst>
              <a:ext uri="{FF2B5EF4-FFF2-40B4-BE49-F238E27FC236}">
                <a16:creationId xmlns:a16="http://schemas.microsoft.com/office/drawing/2014/main" xmlns="" id="{34289E50-615D-9542-9C25-E4685DC09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607" y="3947717"/>
            <a:ext cx="149583" cy="989876"/>
          </a:xfrm>
          <a:prstGeom prst="rect">
            <a:avLst/>
          </a:prstGeom>
        </p:spPr>
      </p:pic>
      <p:pic>
        <p:nvPicPr>
          <p:cNvPr id="57" name="Picture 29">
            <a:extLst>
              <a:ext uri="{FF2B5EF4-FFF2-40B4-BE49-F238E27FC236}">
                <a16:creationId xmlns:a16="http://schemas.microsoft.com/office/drawing/2014/main" xmlns="" id="{3CE64C43-A6AA-144F-BCD6-B3789F35A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607" y="4937593"/>
            <a:ext cx="149583" cy="332477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xmlns="" id="{0169334D-624E-6540-8933-097721CE2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607" y="5270071"/>
            <a:ext cx="149583" cy="332477"/>
          </a:xfrm>
          <a:prstGeom prst="rect">
            <a:avLst/>
          </a:prstGeom>
        </p:spPr>
      </p:pic>
      <p:pic>
        <p:nvPicPr>
          <p:cNvPr id="59" name="Picture 31">
            <a:extLst>
              <a:ext uri="{FF2B5EF4-FFF2-40B4-BE49-F238E27FC236}">
                <a16:creationId xmlns:a16="http://schemas.microsoft.com/office/drawing/2014/main" xmlns="" id="{3BA28E96-B463-3742-808B-4427B7527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964" y="4218265"/>
            <a:ext cx="112187" cy="408040"/>
          </a:xfrm>
          <a:prstGeom prst="rect">
            <a:avLst/>
          </a:prstGeom>
        </p:spPr>
      </p:pic>
      <p:pic>
        <p:nvPicPr>
          <p:cNvPr id="60" name="Picture 32">
            <a:extLst>
              <a:ext uri="{FF2B5EF4-FFF2-40B4-BE49-F238E27FC236}">
                <a16:creationId xmlns:a16="http://schemas.microsoft.com/office/drawing/2014/main" xmlns="" id="{6948B918-435F-634A-8BF9-8A86D48F5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0991" y="3968907"/>
            <a:ext cx="112187" cy="249358"/>
          </a:xfrm>
          <a:prstGeom prst="rect">
            <a:avLst/>
          </a:prstGeom>
        </p:spPr>
      </p:pic>
      <p:pic>
        <p:nvPicPr>
          <p:cNvPr id="61" name="Picture 33">
            <a:extLst>
              <a:ext uri="{FF2B5EF4-FFF2-40B4-BE49-F238E27FC236}">
                <a16:creationId xmlns:a16="http://schemas.microsoft.com/office/drawing/2014/main" xmlns="" id="{0268F3B2-7D17-6243-A83B-7FC1B882FD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3219" y="4924282"/>
            <a:ext cx="526532" cy="383014"/>
          </a:xfrm>
          <a:prstGeom prst="rect">
            <a:avLst/>
          </a:prstGeom>
        </p:spPr>
      </p:pic>
      <p:pic>
        <p:nvPicPr>
          <p:cNvPr id="62" name="Picture 34">
            <a:extLst>
              <a:ext uri="{FF2B5EF4-FFF2-40B4-BE49-F238E27FC236}">
                <a16:creationId xmlns:a16="http://schemas.microsoft.com/office/drawing/2014/main" xmlns="" id="{E30D4145-060E-FC46-98C5-E599E7ED11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102" y="4942901"/>
            <a:ext cx="526532" cy="345776"/>
          </a:xfrm>
          <a:prstGeom prst="rect">
            <a:avLst/>
          </a:prstGeom>
        </p:spPr>
      </p:pic>
      <p:pic>
        <p:nvPicPr>
          <p:cNvPr id="63" name="Picture 43">
            <a:extLst>
              <a:ext uri="{FF2B5EF4-FFF2-40B4-BE49-F238E27FC236}">
                <a16:creationId xmlns:a16="http://schemas.microsoft.com/office/drawing/2014/main" xmlns="" id="{8037434C-7CC3-5945-BBBF-DF04851BF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672" y="3956950"/>
            <a:ext cx="149583" cy="989876"/>
          </a:xfrm>
          <a:prstGeom prst="rect">
            <a:avLst/>
          </a:prstGeom>
        </p:spPr>
      </p:pic>
      <p:pic>
        <p:nvPicPr>
          <p:cNvPr id="64" name="Picture 45">
            <a:extLst>
              <a:ext uri="{FF2B5EF4-FFF2-40B4-BE49-F238E27FC236}">
                <a16:creationId xmlns:a16="http://schemas.microsoft.com/office/drawing/2014/main" xmlns="" id="{B402243D-5D8F-9040-90C5-E37FC90AE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672" y="4946826"/>
            <a:ext cx="149583" cy="332477"/>
          </a:xfrm>
          <a:prstGeom prst="rect">
            <a:avLst/>
          </a:prstGeom>
        </p:spPr>
      </p:pic>
      <p:pic>
        <p:nvPicPr>
          <p:cNvPr id="65" name="Picture 46">
            <a:extLst>
              <a:ext uri="{FF2B5EF4-FFF2-40B4-BE49-F238E27FC236}">
                <a16:creationId xmlns:a16="http://schemas.microsoft.com/office/drawing/2014/main" xmlns="" id="{B95106B4-05E5-3C49-8E07-60438F032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672" y="5279304"/>
            <a:ext cx="149583" cy="332477"/>
          </a:xfrm>
          <a:prstGeom prst="rect">
            <a:avLst/>
          </a:prstGeom>
        </p:spPr>
      </p:pic>
      <p:pic>
        <p:nvPicPr>
          <p:cNvPr id="66" name="Picture 47">
            <a:extLst>
              <a:ext uri="{FF2B5EF4-FFF2-40B4-BE49-F238E27FC236}">
                <a16:creationId xmlns:a16="http://schemas.microsoft.com/office/drawing/2014/main" xmlns="" id="{F3593280-0FD9-5445-9BC4-80C6785BD9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029" y="4227498"/>
            <a:ext cx="112187" cy="408040"/>
          </a:xfrm>
          <a:prstGeom prst="rect">
            <a:avLst/>
          </a:prstGeom>
        </p:spPr>
      </p:pic>
      <p:pic>
        <p:nvPicPr>
          <p:cNvPr id="67" name="Picture 48">
            <a:extLst>
              <a:ext uri="{FF2B5EF4-FFF2-40B4-BE49-F238E27FC236}">
                <a16:creationId xmlns:a16="http://schemas.microsoft.com/office/drawing/2014/main" xmlns="" id="{4C07352A-41A4-EE4B-A8D7-095D869B2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8056" y="3978140"/>
            <a:ext cx="112187" cy="249358"/>
          </a:xfrm>
          <a:prstGeom prst="rect">
            <a:avLst/>
          </a:prstGeom>
        </p:spPr>
      </p:pic>
      <p:pic>
        <p:nvPicPr>
          <p:cNvPr id="68" name="Picture 49">
            <a:extLst>
              <a:ext uri="{FF2B5EF4-FFF2-40B4-BE49-F238E27FC236}">
                <a16:creationId xmlns:a16="http://schemas.microsoft.com/office/drawing/2014/main" xmlns="" id="{DB226B5B-5AD0-6442-983C-968E1F7202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284" y="4933515"/>
            <a:ext cx="526532" cy="383014"/>
          </a:xfrm>
          <a:prstGeom prst="rect">
            <a:avLst/>
          </a:prstGeom>
        </p:spPr>
      </p:pic>
      <p:pic>
        <p:nvPicPr>
          <p:cNvPr id="69" name="Picture 50">
            <a:extLst>
              <a:ext uri="{FF2B5EF4-FFF2-40B4-BE49-F238E27FC236}">
                <a16:creationId xmlns:a16="http://schemas.microsoft.com/office/drawing/2014/main" xmlns="" id="{0FDEFF03-83CA-124C-ABCC-6454DF4730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0167" y="4952134"/>
            <a:ext cx="526532" cy="345776"/>
          </a:xfrm>
          <a:prstGeom prst="rect">
            <a:avLst/>
          </a:prstGeom>
        </p:spPr>
      </p:pic>
      <p:pic>
        <p:nvPicPr>
          <p:cNvPr id="70" name="Picture 52">
            <a:extLst>
              <a:ext uri="{FF2B5EF4-FFF2-40B4-BE49-F238E27FC236}">
                <a16:creationId xmlns:a16="http://schemas.microsoft.com/office/drawing/2014/main" xmlns="" id="{771545D6-711C-794B-A917-C9127DF945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6239" y="3067707"/>
            <a:ext cx="448749" cy="657398"/>
          </a:xfrm>
          <a:prstGeom prst="rect">
            <a:avLst/>
          </a:prstGeom>
        </p:spPr>
      </p:pic>
      <p:pic>
        <p:nvPicPr>
          <p:cNvPr id="71" name="Picture 57">
            <a:extLst>
              <a:ext uri="{FF2B5EF4-FFF2-40B4-BE49-F238E27FC236}">
                <a16:creationId xmlns:a16="http://schemas.microsoft.com/office/drawing/2014/main" xmlns="" id="{490F76C1-F9A9-CD48-8DA0-7F87BCCAD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556" y="3613668"/>
            <a:ext cx="149583" cy="332477"/>
          </a:xfrm>
          <a:prstGeom prst="rect">
            <a:avLst/>
          </a:prstGeom>
        </p:spPr>
      </p:pic>
      <p:pic>
        <p:nvPicPr>
          <p:cNvPr id="72" name="Picture 58">
            <a:extLst>
              <a:ext uri="{FF2B5EF4-FFF2-40B4-BE49-F238E27FC236}">
                <a16:creationId xmlns:a16="http://schemas.microsoft.com/office/drawing/2014/main" xmlns="" id="{4CE8F550-FA6F-6A46-8FA0-E31A26FEF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147" y="3628484"/>
            <a:ext cx="149583" cy="332477"/>
          </a:xfrm>
          <a:prstGeom prst="rect">
            <a:avLst/>
          </a:prstGeom>
        </p:spPr>
      </p:pic>
      <p:grpSp>
        <p:nvGrpSpPr>
          <p:cNvPr id="76" name="Group 17">
            <a:extLst>
              <a:ext uri="{FF2B5EF4-FFF2-40B4-BE49-F238E27FC236}">
                <a16:creationId xmlns:a16="http://schemas.microsoft.com/office/drawing/2014/main" xmlns="" id="{FF94A2B2-C5B4-E748-B31C-8A1FDD26CFC4}"/>
              </a:ext>
            </a:extLst>
          </p:cNvPr>
          <p:cNvGrpSpPr/>
          <p:nvPr/>
        </p:nvGrpSpPr>
        <p:grpSpPr>
          <a:xfrm>
            <a:off x="2262932" y="3025443"/>
            <a:ext cx="364289" cy="123326"/>
            <a:chOff x="1671775" y="1856546"/>
            <a:chExt cx="618583" cy="207276"/>
          </a:xfrm>
        </p:grpSpPr>
        <p:sp>
          <p:nvSpPr>
            <p:cNvPr id="77" name="Hexagon 10">
              <a:extLst>
                <a:ext uri="{FF2B5EF4-FFF2-40B4-BE49-F238E27FC236}">
                  <a16:creationId xmlns:a16="http://schemas.microsoft.com/office/drawing/2014/main" xmlns="" id="{8F9BEA38-4A9E-7B4D-BC2F-06901F1FBAD9}"/>
                </a:ext>
              </a:extLst>
            </p:cNvPr>
            <p:cNvSpPr/>
            <p:nvPr/>
          </p:nvSpPr>
          <p:spPr>
            <a:xfrm>
              <a:off x="1671775" y="1856546"/>
              <a:ext cx="240440" cy="207276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78" name="Straight Connector 16">
              <a:extLst>
                <a:ext uri="{FF2B5EF4-FFF2-40B4-BE49-F238E27FC236}">
                  <a16:creationId xmlns:a16="http://schemas.microsoft.com/office/drawing/2014/main" xmlns="" id="{17BB4968-24B2-1D4D-94E4-38DB289866A4}"/>
                </a:ext>
              </a:extLst>
            </p:cNvPr>
            <p:cNvCxnSpPr/>
            <p:nvPr/>
          </p:nvCxnSpPr>
          <p:spPr>
            <a:xfrm>
              <a:off x="1909110" y="1960184"/>
              <a:ext cx="3812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8">
            <a:extLst>
              <a:ext uri="{FF2B5EF4-FFF2-40B4-BE49-F238E27FC236}">
                <a16:creationId xmlns:a16="http://schemas.microsoft.com/office/drawing/2014/main" xmlns="" id="{0A86F3A0-2008-C045-9CDA-6CCD7146FCDE}"/>
              </a:ext>
            </a:extLst>
          </p:cNvPr>
          <p:cNvGrpSpPr/>
          <p:nvPr/>
        </p:nvGrpSpPr>
        <p:grpSpPr>
          <a:xfrm>
            <a:off x="2892342" y="3799807"/>
            <a:ext cx="366118" cy="123326"/>
            <a:chOff x="2618091" y="3026782"/>
            <a:chExt cx="621688" cy="207276"/>
          </a:xfrm>
        </p:grpSpPr>
        <p:sp>
          <p:nvSpPr>
            <p:cNvPr id="80" name="Hexagon 41">
              <a:extLst>
                <a:ext uri="{FF2B5EF4-FFF2-40B4-BE49-F238E27FC236}">
                  <a16:creationId xmlns:a16="http://schemas.microsoft.com/office/drawing/2014/main" xmlns="" id="{DB756C37-17DB-394A-9778-E92A8E448E6E}"/>
                </a:ext>
              </a:extLst>
            </p:cNvPr>
            <p:cNvSpPr/>
            <p:nvPr/>
          </p:nvSpPr>
          <p:spPr>
            <a:xfrm>
              <a:off x="2999339" y="3026782"/>
              <a:ext cx="240440" cy="207276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81" name="Straight Connector 42">
              <a:extLst>
                <a:ext uri="{FF2B5EF4-FFF2-40B4-BE49-F238E27FC236}">
                  <a16:creationId xmlns:a16="http://schemas.microsoft.com/office/drawing/2014/main" xmlns="" id="{1CB3CED5-001A-5E4C-A2E4-A8FE4310E5EC}"/>
                </a:ext>
              </a:extLst>
            </p:cNvPr>
            <p:cNvCxnSpPr/>
            <p:nvPr/>
          </p:nvCxnSpPr>
          <p:spPr>
            <a:xfrm>
              <a:off x="2618091" y="3130420"/>
              <a:ext cx="3812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44">
            <a:extLst>
              <a:ext uri="{FF2B5EF4-FFF2-40B4-BE49-F238E27FC236}">
                <a16:creationId xmlns:a16="http://schemas.microsoft.com/office/drawing/2014/main" xmlns="" id="{DCB6D38A-B00D-2E46-86FC-F98BAC66A7A6}"/>
              </a:ext>
            </a:extLst>
          </p:cNvPr>
          <p:cNvGrpSpPr/>
          <p:nvPr/>
        </p:nvGrpSpPr>
        <p:grpSpPr>
          <a:xfrm>
            <a:off x="2386779" y="4032396"/>
            <a:ext cx="364289" cy="123326"/>
            <a:chOff x="1671775" y="1856546"/>
            <a:chExt cx="618583" cy="207276"/>
          </a:xfrm>
        </p:grpSpPr>
        <p:sp>
          <p:nvSpPr>
            <p:cNvPr id="83" name="Hexagon 51">
              <a:extLst>
                <a:ext uri="{FF2B5EF4-FFF2-40B4-BE49-F238E27FC236}">
                  <a16:creationId xmlns:a16="http://schemas.microsoft.com/office/drawing/2014/main" xmlns="" id="{2E42D6A9-B11D-B949-8131-5E4B42D396EE}"/>
                </a:ext>
              </a:extLst>
            </p:cNvPr>
            <p:cNvSpPr/>
            <p:nvPr/>
          </p:nvSpPr>
          <p:spPr>
            <a:xfrm>
              <a:off x="1671775" y="1856546"/>
              <a:ext cx="240440" cy="207276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84" name="Straight Connector 53">
              <a:extLst>
                <a:ext uri="{FF2B5EF4-FFF2-40B4-BE49-F238E27FC236}">
                  <a16:creationId xmlns:a16="http://schemas.microsoft.com/office/drawing/2014/main" xmlns="" id="{BD99F9C9-F994-7B4C-97B4-5C9A0A15FB6E}"/>
                </a:ext>
              </a:extLst>
            </p:cNvPr>
            <p:cNvCxnSpPr/>
            <p:nvPr/>
          </p:nvCxnSpPr>
          <p:spPr>
            <a:xfrm>
              <a:off x="1909110" y="1960184"/>
              <a:ext cx="3812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54">
            <a:extLst>
              <a:ext uri="{FF2B5EF4-FFF2-40B4-BE49-F238E27FC236}">
                <a16:creationId xmlns:a16="http://schemas.microsoft.com/office/drawing/2014/main" xmlns="" id="{429C7603-1D89-134F-AF19-CF2BD9B017C0}"/>
              </a:ext>
            </a:extLst>
          </p:cNvPr>
          <p:cNvGrpSpPr/>
          <p:nvPr/>
        </p:nvGrpSpPr>
        <p:grpSpPr>
          <a:xfrm>
            <a:off x="2891652" y="4672601"/>
            <a:ext cx="366118" cy="123326"/>
            <a:chOff x="2618091" y="3026782"/>
            <a:chExt cx="621688" cy="207276"/>
          </a:xfrm>
        </p:grpSpPr>
        <p:sp>
          <p:nvSpPr>
            <p:cNvPr id="86" name="Hexagon 55">
              <a:extLst>
                <a:ext uri="{FF2B5EF4-FFF2-40B4-BE49-F238E27FC236}">
                  <a16:creationId xmlns:a16="http://schemas.microsoft.com/office/drawing/2014/main" xmlns="" id="{F8DEE264-C733-4A46-A851-F2DB035CEB78}"/>
                </a:ext>
              </a:extLst>
            </p:cNvPr>
            <p:cNvSpPr/>
            <p:nvPr/>
          </p:nvSpPr>
          <p:spPr>
            <a:xfrm>
              <a:off x="2999339" y="3026782"/>
              <a:ext cx="240440" cy="207276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87" name="Straight Connector 59">
              <a:extLst>
                <a:ext uri="{FF2B5EF4-FFF2-40B4-BE49-F238E27FC236}">
                  <a16:creationId xmlns:a16="http://schemas.microsoft.com/office/drawing/2014/main" xmlns="" id="{8A5E8138-2D46-2445-B540-17D18A688447}"/>
                </a:ext>
              </a:extLst>
            </p:cNvPr>
            <p:cNvCxnSpPr/>
            <p:nvPr/>
          </p:nvCxnSpPr>
          <p:spPr>
            <a:xfrm>
              <a:off x="2618091" y="3130420"/>
              <a:ext cx="3812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24">
            <a:extLst>
              <a:ext uri="{FF2B5EF4-FFF2-40B4-BE49-F238E27FC236}">
                <a16:creationId xmlns:a16="http://schemas.microsoft.com/office/drawing/2014/main" xmlns="" id="{CFC37DFE-BB20-5848-BC77-767F0F2AA0C5}"/>
              </a:ext>
            </a:extLst>
          </p:cNvPr>
          <p:cNvGrpSpPr/>
          <p:nvPr/>
        </p:nvGrpSpPr>
        <p:grpSpPr>
          <a:xfrm>
            <a:off x="2485431" y="5307294"/>
            <a:ext cx="443174" cy="355691"/>
            <a:chOff x="1700974" y="5897770"/>
            <a:chExt cx="416271" cy="338554"/>
          </a:xfrm>
        </p:grpSpPr>
        <p:sp>
          <p:nvSpPr>
            <p:cNvPr id="89" name="Oval 20">
              <a:extLst>
                <a:ext uri="{FF2B5EF4-FFF2-40B4-BE49-F238E27FC236}">
                  <a16:creationId xmlns:a16="http://schemas.microsoft.com/office/drawing/2014/main" xmlns="" id="{84B5FD99-7731-DF49-9AF5-5C1F5307EA9E}"/>
                </a:ext>
              </a:extLst>
            </p:cNvPr>
            <p:cNvSpPr/>
            <p:nvPr/>
          </p:nvSpPr>
          <p:spPr>
            <a:xfrm>
              <a:off x="1791995" y="5962650"/>
              <a:ext cx="208795" cy="208795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xmlns="" id="{327BCEB6-0422-C549-A3C8-AF3BF49FE8D2}"/>
                </a:ext>
              </a:extLst>
            </p:cNvPr>
            <p:cNvSpPr txBox="1"/>
            <p:nvPr/>
          </p:nvSpPr>
          <p:spPr>
            <a:xfrm>
              <a:off x="1700974" y="5897770"/>
              <a:ext cx="4162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600" dirty="0">
                  <a:solidFill>
                    <a:schemeClr val="bg1"/>
                  </a:solidFill>
                </a:rPr>
                <a:t>P</a:t>
              </a:r>
              <a:endParaRPr lang="x-none" sz="16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71">
            <a:extLst>
              <a:ext uri="{FF2B5EF4-FFF2-40B4-BE49-F238E27FC236}">
                <a16:creationId xmlns:a16="http://schemas.microsoft.com/office/drawing/2014/main" xmlns="" id="{FD3DFE44-CE26-E340-8DE8-5908ACDA1D91}"/>
              </a:ext>
            </a:extLst>
          </p:cNvPr>
          <p:cNvGrpSpPr/>
          <p:nvPr/>
        </p:nvGrpSpPr>
        <p:grpSpPr>
          <a:xfrm>
            <a:off x="1996199" y="5384614"/>
            <a:ext cx="428742" cy="338554"/>
            <a:chOff x="1700973" y="5897770"/>
            <a:chExt cx="400367" cy="367545"/>
          </a:xfrm>
        </p:grpSpPr>
        <p:sp>
          <p:nvSpPr>
            <p:cNvPr id="92" name="Oval 72">
              <a:extLst>
                <a:ext uri="{FF2B5EF4-FFF2-40B4-BE49-F238E27FC236}">
                  <a16:creationId xmlns:a16="http://schemas.microsoft.com/office/drawing/2014/main" xmlns="" id="{3E33194E-99F8-BC41-9C13-974F79B4A7BA}"/>
                </a:ext>
              </a:extLst>
            </p:cNvPr>
            <p:cNvSpPr/>
            <p:nvPr/>
          </p:nvSpPr>
          <p:spPr>
            <a:xfrm>
              <a:off x="1791995" y="5962650"/>
              <a:ext cx="208795" cy="208795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3" name="TextBox 73">
              <a:extLst>
                <a:ext uri="{FF2B5EF4-FFF2-40B4-BE49-F238E27FC236}">
                  <a16:creationId xmlns:a16="http://schemas.microsoft.com/office/drawing/2014/main" xmlns="" id="{A1BFA6C4-5A80-EC4F-A90D-89EFAF06C152}"/>
                </a:ext>
              </a:extLst>
            </p:cNvPr>
            <p:cNvSpPr txBox="1"/>
            <p:nvPr/>
          </p:nvSpPr>
          <p:spPr>
            <a:xfrm>
              <a:off x="1700973" y="5897770"/>
              <a:ext cx="400367" cy="367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600" dirty="0">
                  <a:solidFill>
                    <a:schemeClr val="bg1"/>
                  </a:solidFill>
                </a:rPr>
                <a:t>P</a:t>
              </a:r>
              <a:endParaRPr lang="x-none" sz="16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4" name="Arc 26">
            <a:extLst>
              <a:ext uri="{FF2B5EF4-FFF2-40B4-BE49-F238E27FC236}">
                <a16:creationId xmlns:a16="http://schemas.microsoft.com/office/drawing/2014/main" xmlns="" id="{D5C1A137-C369-174C-9D6F-AB989F81969B}"/>
              </a:ext>
            </a:extLst>
          </p:cNvPr>
          <p:cNvSpPr/>
          <p:nvPr/>
        </p:nvSpPr>
        <p:spPr>
          <a:xfrm rot="21071369">
            <a:off x="1700060" y="5379380"/>
            <a:ext cx="844720" cy="425072"/>
          </a:xfrm>
          <a:prstGeom prst="arc">
            <a:avLst>
              <a:gd name="adj1" fmla="val 16200000"/>
              <a:gd name="adj2" fmla="val 90375"/>
            </a:avLst>
          </a:prstGeom>
          <a:ln w="158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5" name="Picture 3">
            <a:extLst>
              <a:ext uri="{FF2B5EF4-FFF2-40B4-BE49-F238E27FC236}">
                <a16:creationId xmlns:a16="http://schemas.microsoft.com/office/drawing/2014/main" xmlns="" id="{9D8A791F-5740-334A-8B64-FDB5F0DBC1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8781" y="3124324"/>
            <a:ext cx="448749" cy="657398"/>
          </a:xfrm>
          <a:prstGeom prst="rect">
            <a:avLst/>
          </a:prstGeom>
        </p:spPr>
      </p:pic>
      <p:pic>
        <p:nvPicPr>
          <p:cNvPr id="96" name="Picture 68">
            <a:extLst>
              <a:ext uri="{FF2B5EF4-FFF2-40B4-BE49-F238E27FC236}">
                <a16:creationId xmlns:a16="http://schemas.microsoft.com/office/drawing/2014/main" xmlns="" id="{AC43289C-2B07-E840-8223-5FBB1CC80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438358">
            <a:off x="6190350" y="2353746"/>
            <a:ext cx="448749" cy="657398"/>
          </a:xfrm>
          <a:prstGeom prst="rect">
            <a:avLst/>
          </a:prstGeom>
        </p:spPr>
      </p:pic>
      <p:pic>
        <p:nvPicPr>
          <p:cNvPr id="97" name="Picture 69">
            <a:extLst>
              <a:ext uri="{FF2B5EF4-FFF2-40B4-BE49-F238E27FC236}">
                <a16:creationId xmlns:a16="http://schemas.microsoft.com/office/drawing/2014/main" xmlns="" id="{56F05B9B-8970-2844-A254-C482420CC5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183365">
            <a:off x="7257399" y="2386040"/>
            <a:ext cx="448749" cy="657398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 flipV="1">
            <a:off x="1332411" y="3613522"/>
            <a:ext cx="1478685" cy="76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8" name="Strzałka w dół 97"/>
          <p:cNvSpPr/>
          <p:nvPr/>
        </p:nvSpPr>
        <p:spPr>
          <a:xfrm>
            <a:off x="2616226" y="6145948"/>
            <a:ext cx="346270" cy="155910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9" name="Strzałka w dół 98"/>
          <p:cNvSpPr/>
          <p:nvPr/>
        </p:nvSpPr>
        <p:spPr>
          <a:xfrm>
            <a:off x="4402538" y="6153539"/>
            <a:ext cx="992485" cy="66071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Strzałka w dół 99"/>
          <p:cNvSpPr/>
          <p:nvPr/>
        </p:nvSpPr>
        <p:spPr>
          <a:xfrm>
            <a:off x="6489288" y="6063058"/>
            <a:ext cx="992485" cy="660711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2" name="Łącznik prosty 101"/>
          <p:cNvCxnSpPr/>
          <p:nvPr/>
        </p:nvCxnSpPr>
        <p:spPr>
          <a:xfrm>
            <a:off x="6648526" y="5961638"/>
            <a:ext cx="682161" cy="768795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>
          <a:xfrm flipH="1">
            <a:off x="6590419" y="5924412"/>
            <a:ext cx="773783" cy="863552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pole tekstowe 106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3543679" y="5600152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Oncogenic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signalling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0" name="pole tekstowe 109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1222824" y="3312217"/>
            <a:ext cx="146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err="1"/>
              <a:t>Proteolitic</a:t>
            </a:r>
            <a:r>
              <a:rPr lang="pl-PL" sz="1200" b="1" dirty="0"/>
              <a:t>  </a:t>
            </a:r>
            <a:r>
              <a:rPr lang="pl-PL" sz="1200" b="1" dirty="0" err="1"/>
              <a:t>cleavage</a:t>
            </a:r>
            <a:endParaRPr lang="pl-PL" sz="1200" b="1" dirty="0"/>
          </a:p>
        </p:txBody>
      </p:sp>
      <p:sp>
        <p:nvSpPr>
          <p:cNvPr id="111" name="pole tekstowe 110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3860509" y="2819190"/>
            <a:ext cx="2233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err="1"/>
              <a:t>Cyclin</a:t>
            </a:r>
            <a:r>
              <a:rPr lang="pl-PL" sz="1200" b="1" dirty="0"/>
              <a:t> D1,   Claudin-7 </a:t>
            </a:r>
            <a:r>
              <a:rPr lang="pl-PL" sz="1200" dirty="0"/>
              <a:t>and </a:t>
            </a:r>
            <a:r>
              <a:rPr lang="pl-PL" sz="1200" dirty="0" err="1"/>
              <a:t>others</a:t>
            </a:r>
            <a:endParaRPr lang="pl-PL" sz="1200" dirty="0"/>
          </a:p>
        </p:txBody>
      </p:sp>
      <p:sp>
        <p:nvSpPr>
          <p:cNvPr id="112" name="pole tekstowe 111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7231803" y="3205449"/>
            <a:ext cx="244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Anti-tTROP2 </a:t>
            </a:r>
            <a:r>
              <a:rPr lang="pl-PL" sz="1200" b="1" dirty="0" err="1"/>
              <a:t>specific</a:t>
            </a:r>
            <a:r>
              <a:rPr lang="pl-PL" sz="1200" b="1" dirty="0"/>
              <a:t> </a:t>
            </a:r>
            <a:r>
              <a:rPr lang="pl-PL" sz="1200" b="1" dirty="0" err="1"/>
              <a:t>vaccine</a:t>
            </a:r>
            <a:r>
              <a:rPr lang="pl-PL" sz="1200" b="1" dirty="0"/>
              <a:t> </a:t>
            </a:r>
            <a:r>
              <a:rPr lang="pl-PL" sz="1200" b="1" dirty="0" err="1"/>
              <a:t>effect</a:t>
            </a:r>
            <a:endParaRPr lang="pl-PL" sz="1200" dirty="0"/>
          </a:p>
        </p:txBody>
      </p:sp>
      <p:sp>
        <p:nvSpPr>
          <p:cNvPr id="114" name="pole tekstowe 113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2828382" y="541132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/>
              <a:t>333</a:t>
            </a:r>
          </a:p>
        </p:txBody>
      </p:sp>
    </p:spTree>
    <p:extLst>
      <p:ext uri="{BB962C8B-B14F-4D97-AF65-F5344CB8AC3E}">
        <p14:creationId xmlns:p14="http://schemas.microsoft.com/office/powerpoint/2010/main" val="26372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44350-010B-1D46-842C-8931C866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148272"/>
            <a:ext cx="10465904" cy="835923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tTROP2  in solid </a:t>
            </a:r>
            <a:r>
              <a:rPr lang="pl-PL" sz="36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tumors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dirty="0">
              <a:solidFill>
                <a:srgbClr val="EE7F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E6BD0E34-AB0D-4C5B-A5FB-74D55871D530}"/>
              </a:ext>
            </a:extLst>
          </p:cNvPr>
          <p:cNvSpPr txBox="1"/>
          <p:nvPr/>
        </p:nvSpPr>
        <p:spPr>
          <a:xfrm>
            <a:off x="169638" y="6372037"/>
            <a:ext cx="1172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/>
              <a:t>Liao</a:t>
            </a:r>
            <a:r>
              <a:rPr lang="pl-PL" sz="1200" dirty="0"/>
              <a:t> et al., 2020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A9F4386-899B-47C4-AB15-12C12F95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115" y="2267107"/>
            <a:ext cx="4147279" cy="414727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912880" y="2085265"/>
            <a:ext cx="275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Oral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squamous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carcinoma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58% 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520106" y="3062070"/>
            <a:ext cx="238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NSCLC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adenocarcinoma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NSCLC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squamous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538565" y="4385781"/>
            <a:ext cx="199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Urothelial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Prostate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853502" y="5312375"/>
            <a:ext cx="229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Endometrial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Cervical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6402241" y="2187192"/>
            <a:ext cx="544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83%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Papillary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thyroid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carcinoma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6971918" y="2814004"/>
            <a:ext cx="241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80% </a:t>
            </a:r>
            <a:r>
              <a:rPr lang="pl-PL" sz="1400" dirty="0"/>
              <a:t>of </a:t>
            </a:r>
            <a:r>
              <a:rPr lang="pl-PL" sz="1400" dirty="0" err="1"/>
              <a:t>breast</a:t>
            </a:r>
            <a:r>
              <a:rPr lang="pl-PL" sz="1400" dirty="0"/>
              <a:t> </a:t>
            </a:r>
            <a:r>
              <a:rPr lang="pl-PL" sz="1400" dirty="0" err="1"/>
              <a:t>cancers</a:t>
            </a:r>
            <a:endParaRPr lang="pl-PL" sz="1400" dirty="0"/>
          </a:p>
          <a:p>
            <a:r>
              <a:rPr lang="pl-PL" b="1" dirty="0"/>
              <a:t>88% </a:t>
            </a:r>
            <a:r>
              <a:rPr lang="pl-PL" sz="1400" dirty="0"/>
              <a:t>of </a:t>
            </a:r>
            <a:r>
              <a:rPr lang="pl-PL" sz="1400" dirty="0" err="1"/>
              <a:t>TNBCs</a:t>
            </a:r>
            <a:r>
              <a:rPr lang="pl-PL" sz="1400" dirty="0"/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6954255" y="3717035"/>
            <a:ext cx="461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55%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pancreatic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6971918" y="4498134"/>
            <a:ext cx="544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56%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carcinoma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6587336" y="5455183"/>
            <a:ext cx="462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68%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of colon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750996" y="2752928"/>
            <a:ext cx="2942863" cy="768485"/>
          </a:xfrm>
          <a:prstGeom prst="rect">
            <a:avLst/>
          </a:prstGeom>
          <a:noFill/>
          <a:ln w="28575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1650" y="2980216"/>
            <a:ext cx="2942863" cy="768485"/>
          </a:xfrm>
          <a:prstGeom prst="rect">
            <a:avLst/>
          </a:prstGeom>
          <a:noFill/>
          <a:ln w="28575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169638" y="4305099"/>
            <a:ext cx="2942863" cy="755274"/>
          </a:xfrm>
          <a:prstGeom prst="rect">
            <a:avLst/>
          </a:prstGeom>
          <a:noFill/>
          <a:ln w="28575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1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44350-010B-1D46-842C-8931C866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148272"/>
            <a:ext cx="10465904" cy="835923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tTROP2 </a:t>
            </a:r>
            <a:r>
              <a:rPr lang="pl-PL" sz="36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targets</a:t>
            </a:r>
            <a:r>
              <a:rPr lang="pl-PL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solid </a:t>
            </a:r>
            <a:r>
              <a:rPr lang="pl-PL" sz="36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tumors</a:t>
            </a:r>
            <a:r>
              <a:rPr lang="pl-PL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dirty="0">
              <a:solidFill>
                <a:srgbClr val="EE7F00"/>
              </a:solidFill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xmlns="" id="{276A959D-77B9-45FE-8885-CADD8E5E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709863"/>
            <a:ext cx="7378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endParaRPr lang="pl-PL" altLang="pl-PL" sz="2100">
              <a:solidFill>
                <a:srgbClr val="108195"/>
              </a:solidFill>
              <a:latin typeface="Calibri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pl-PL" altLang="pl-PL" sz="2100">
              <a:solidFill>
                <a:srgbClr val="108195"/>
              </a:solidFill>
              <a:latin typeface="Calibri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C41C9B3-AC86-44D1-A81F-8311C70C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607" y="1784700"/>
            <a:ext cx="2949287" cy="210069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930D97F-9E6D-47FC-9917-0B266B6D3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280" y="3894796"/>
            <a:ext cx="3309453" cy="2343201"/>
          </a:xfrm>
          <a:prstGeom prst="rect">
            <a:avLst/>
          </a:prstGeom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xmlns="" id="{D9459DEA-870F-4913-AD7E-326921B7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582632"/>
            <a:ext cx="58859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/>
            <a:endParaRPr lang="pl-PL" altLang="pl-PL" sz="2100">
              <a:solidFill>
                <a:srgbClr val="108195"/>
              </a:solidFill>
              <a:latin typeface="Calibri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pl-PL" altLang="pl-PL" sz="2100">
              <a:solidFill>
                <a:srgbClr val="108195"/>
              </a:solidFill>
              <a:latin typeface="Calibri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2F8762D-2655-4A1C-BC1D-1CEE8BD33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59" y="2277708"/>
            <a:ext cx="5138198" cy="226587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0D5A403-33B1-4D59-82BA-672C702C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837100"/>
            <a:ext cx="4741541" cy="125530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E6BD0E34-AB0D-4C5B-A5FB-74D55871D530}"/>
              </a:ext>
            </a:extLst>
          </p:cNvPr>
          <p:cNvSpPr txBox="1"/>
          <p:nvPr/>
        </p:nvSpPr>
        <p:spPr>
          <a:xfrm>
            <a:off x="1043608" y="6366963"/>
            <a:ext cx="213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Trerotola</a:t>
            </a:r>
            <a:r>
              <a:rPr lang="pl-PL" dirty="0"/>
              <a:t> et al., 2021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E0FA2BDC-4617-4471-959B-2A21694969CB}"/>
              </a:ext>
            </a:extLst>
          </p:cNvPr>
          <p:cNvSpPr txBox="1"/>
          <p:nvPr/>
        </p:nvSpPr>
        <p:spPr>
          <a:xfrm>
            <a:off x="6727607" y="6352823"/>
            <a:ext cx="379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Fong</a:t>
            </a:r>
            <a:r>
              <a:rPr lang="pl-PL" dirty="0"/>
              <a:t> et al., 2008; </a:t>
            </a:r>
            <a:r>
              <a:rPr lang="pl-PL" dirty="0" err="1"/>
              <a:t>Ohmachi</a:t>
            </a:r>
            <a:r>
              <a:rPr lang="pl-PL" dirty="0"/>
              <a:t> et al., 2006</a:t>
            </a:r>
          </a:p>
        </p:txBody>
      </p:sp>
    </p:spTree>
    <p:extLst>
      <p:ext uri="{BB962C8B-B14F-4D97-AF65-F5344CB8AC3E}">
        <p14:creationId xmlns:p14="http://schemas.microsoft.com/office/powerpoint/2010/main" val="404603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89D74-10CB-4D48-B071-5669BC50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8" y="1321116"/>
            <a:ext cx="10465904" cy="835923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FGFR2c </a:t>
            </a:r>
            <a:r>
              <a:rPr lang="pl-PL" sz="36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5D03EE2B-C12B-48B5-8751-1280FEAE4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68" y="2294368"/>
            <a:ext cx="5134599" cy="31576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4814BF9-D8FF-442B-B516-22B0CE39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23" y="1638346"/>
            <a:ext cx="5134599" cy="381367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EAB6DAD-7D7C-4CD6-BF6B-D5187977B363}"/>
              </a:ext>
            </a:extLst>
          </p:cNvPr>
          <p:cNvSpPr txBox="1"/>
          <p:nvPr/>
        </p:nvSpPr>
        <p:spPr>
          <a:xfrm>
            <a:off x="397673" y="6288976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Lei et al., 2021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6621561" y="5481643"/>
            <a:ext cx="2772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Oncogenic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signalling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EMT (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pathogenic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invasiveness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397673" y="5517810"/>
            <a:ext cx="544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FGFR2c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splicing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9642901" y="5523339"/>
            <a:ext cx="796496" cy="819939"/>
          </a:xfrm>
          <a:prstGeom prst="straightConnector1">
            <a:avLst/>
          </a:prstGeom>
          <a:ln w="60325">
            <a:solidFill>
              <a:srgbClr val="EE7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92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89D74-10CB-4D48-B071-5669BC50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8" y="1200935"/>
            <a:ext cx="10465904" cy="835923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FGFR2c  in solid </a:t>
            </a:r>
            <a:r>
              <a:rPr lang="pl-PL" sz="36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tumors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A9F4386-899B-47C4-AB15-12C12F95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706" y="2155880"/>
            <a:ext cx="4147279" cy="414727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8063069" y="3636957"/>
            <a:ext cx="544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Pancreatic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(&gt;70%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overexpression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1406991" y="5281946"/>
            <a:ext cx="544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Endometrial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(&gt;40%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overexpression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770012" y="3835073"/>
            <a:ext cx="335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Prostate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bladder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overexpression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precisely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DB35480-50F3-4EF9-915F-1A81622F952D}"/>
              </a:ext>
            </a:extLst>
          </p:cNvPr>
          <p:cNvSpPr txBox="1"/>
          <p:nvPr/>
        </p:nvSpPr>
        <p:spPr>
          <a:xfrm>
            <a:off x="324902" y="6370362"/>
            <a:ext cx="544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Sengal</a:t>
            </a:r>
            <a:r>
              <a:rPr lang="pl-PL" sz="1200" dirty="0"/>
              <a:t> et al., 2020; </a:t>
            </a:r>
            <a:r>
              <a:rPr lang="pl-PL" sz="1200" dirty="0" err="1"/>
              <a:t>Fagonee</a:t>
            </a:r>
            <a:r>
              <a:rPr lang="pl-PL" sz="1200" dirty="0"/>
              <a:t> et al., 2020, </a:t>
            </a:r>
            <a:r>
              <a:rPr lang="pl-PL" sz="1200" dirty="0" err="1"/>
              <a:t>Ishiwata</a:t>
            </a:r>
            <a:r>
              <a:rPr lang="pl-PL" sz="1200" dirty="0"/>
              <a:t> </a:t>
            </a:r>
            <a:r>
              <a:rPr lang="pl-PL" sz="1200" dirty="0" err="1"/>
              <a:t>aet</a:t>
            </a:r>
            <a:r>
              <a:rPr lang="pl-PL" sz="1200" dirty="0"/>
              <a:t> al., 2021</a:t>
            </a:r>
          </a:p>
        </p:txBody>
      </p:sp>
    </p:spTree>
    <p:extLst>
      <p:ext uri="{BB962C8B-B14F-4D97-AF65-F5344CB8AC3E}">
        <p14:creationId xmlns:p14="http://schemas.microsoft.com/office/powerpoint/2010/main" val="44327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CBD102-8C74-4B41-8141-9AE49513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065076"/>
            <a:ext cx="8892341" cy="83592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Celon</a:t>
            </a:r>
            <a:r>
              <a:rPr lang="en-US" sz="3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mRNA vaccines in oncology</a:t>
            </a:r>
            <a:r>
              <a:rPr lang="pl-PL" sz="3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3200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835D91AC-312E-413F-AC98-6667AA6B1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738995"/>
              </p:ext>
            </p:extLst>
          </p:nvPr>
        </p:nvGraphicFramePr>
        <p:xfrm>
          <a:off x="745435" y="1884871"/>
          <a:ext cx="9568997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737652">
                  <a:extLst>
                    <a:ext uri="{9D8B030D-6E8A-4147-A177-3AD203B41FA5}">
                      <a16:colId xmlns:a16="http://schemas.microsoft.com/office/drawing/2014/main" xmlns="" val="2268126080"/>
                    </a:ext>
                  </a:extLst>
                </a:gridCol>
                <a:gridCol w="4831345">
                  <a:extLst>
                    <a:ext uri="{9D8B030D-6E8A-4147-A177-3AD203B41FA5}">
                      <a16:colId xmlns:a16="http://schemas.microsoft.com/office/drawing/2014/main" xmlns="" val="2523785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  <a:endParaRPr lang="pl-P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</a:t>
                      </a:r>
                      <a:endParaRPr lang="pl-P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321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not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Celon </a:t>
                      </a:r>
                      <a:r>
                        <a:rPr lang="pl-P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(NLP </a:t>
                      </a:r>
                      <a:r>
                        <a:rPr lang="pl-PL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licence</a:t>
                      </a:r>
                      <a:r>
                        <a:rPr lang="pl-P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pl-PL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r>
                        <a:rPr lang="pl-P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pl-P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(hot)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huge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market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partnering</a:t>
                      </a:r>
                      <a:endParaRPr lang="pl-P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036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Adjuvant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Entering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novel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 target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molecular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71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targeting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pl-P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efficacy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244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-to-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modife</a:t>
                      </a:r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</a:t>
                      </a:r>
                      <a:endParaRPr lang="pl-P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430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27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5EF3C-B9E3-5946-A0A3-B0795532E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762" y="1294891"/>
            <a:ext cx="3510580" cy="1402589"/>
          </a:xfrm>
        </p:spPr>
        <p:txBody>
          <a:bodyPr>
            <a:normAutofit/>
          </a:bodyPr>
          <a:lstStyle/>
          <a:p>
            <a:pPr algn="l"/>
            <a:r>
              <a:rPr lang="x-none" sz="3600" dirty="0">
                <a:latin typeface="Arial Black" panose="020B0A04020102020204" pitchFamily="34" charset="0"/>
              </a:rPr>
              <a:t>Dziękuję!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21545C-CE39-704E-AC63-C7BC9926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92" y="324563"/>
            <a:ext cx="1799366" cy="8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7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9280</TotalTime>
  <Words>309</Words>
  <Application>Microsoft Office PowerPoint</Application>
  <PresentationFormat>Panoramiczny</PresentationFormat>
  <Paragraphs>62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mRNA anticancer Vaccines breakthrough approach in cancer treatment</vt:lpstr>
      <vt:lpstr>mRNA vaccines in oncology - current status </vt:lpstr>
      <vt:lpstr>TROP2 and tTROP2 - small difference with huge biological impact </vt:lpstr>
      <vt:lpstr>tTROP2  in solid tumors </vt:lpstr>
      <vt:lpstr>tTROP2 targets in solid tumors evidence </vt:lpstr>
      <vt:lpstr>FGFR2c biology </vt:lpstr>
      <vt:lpstr>FGFR2c  in solid tumors </vt:lpstr>
      <vt:lpstr>Celon mRNA vaccines in oncology:</vt:lpstr>
      <vt:lpstr>Dziękuję!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Andrzej Kasprowicz</dc:creator>
  <cp:lastModifiedBy>maciej wieczorek</cp:lastModifiedBy>
  <cp:revision>34</cp:revision>
  <cp:lastPrinted>2021-11-28T18:12:10Z</cp:lastPrinted>
  <dcterms:created xsi:type="dcterms:W3CDTF">2020-12-07T09:05:51Z</dcterms:created>
  <dcterms:modified xsi:type="dcterms:W3CDTF">2021-11-29T20:14:08Z</dcterms:modified>
</cp:coreProperties>
</file>