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1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7" r:id="rId13"/>
    <p:sldId id="268" r:id="rId14"/>
    <p:sldId id="269" r:id="rId15"/>
    <p:sldId id="272" r:id="rId16"/>
  </p:sldIdLst>
  <p:sldSz cx="14630400" cy="8229600"/>
  <p:notesSz cx="8229600" cy="14630400"/>
  <p:embeddedFontLst>
    <p:embeddedFont>
      <p:font typeface="Cairo Light" panose="020B0604020202020204" charset="-78"/>
      <p:regular r:id="rId18"/>
    </p:embeddedFont>
    <p:embeddedFont>
      <p:font typeface="Cairo Semi Bold" panose="020B0604020202020204" charset="-78"/>
      <p:regular r:id="rId19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2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367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E639C-306E-E329-1564-83CA60AE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F927E3-239C-86CD-A730-708A6CFD1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2CFAA-856D-973E-9754-4F4D3791B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DDD59-6698-C501-2029-272885A1B7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2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8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276249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5062653" y="4276249"/>
            <a:ext cx="8327909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Skonsolidowane wyniki finansowe za </a:t>
            </a:r>
            <a:br>
              <a:rPr lang="pl-PL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</a:b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I półrocze 2025 i perspektywy rozwoju.</a:t>
            </a:r>
            <a:endParaRPr lang="en-US" sz="3900" dirty="0"/>
          </a:p>
        </p:txBody>
      </p:sp>
      <p:pic>
        <p:nvPicPr>
          <p:cNvPr id="6" name="Obraz 5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7DDD0018-DC7E-E17E-9C8F-7241F38E1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70" y="2768639"/>
            <a:ext cx="3635297" cy="36352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55715"/>
            <a:ext cx="849284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Wyniki finansowe - analiza segmentowa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72628"/>
            <a:ext cx="13042821" cy="793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Szczegółowa analiza wyników poszczególnych segmentów działalności Grupy Celon Pharma za I półrocze 2025 w porównaniu z analogicznym okresem poprzedniego roku.</a:t>
            </a:r>
            <a:endParaRPr lang="en-US" sz="1950" dirty="0"/>
          </a:p>
        </p:txBody>
      </p:sp>
      <p:sp>
        <p:nvSpPr>
          <p:cNvPr id="4" name="Shape 2"/>
          <p:cNvSpPr/>
          <p:nvPr/>
        </p:nvSpPr>
        <p:spPr>
          <a:xfrm>
            <a:off x="793790" y="2989778"/>
            <a:ext cx="13042821" cy="3266837"/>
          </a:xfrm>
          <a:prstGeom prst="roundRect">
            <a:avLst>
              <a:gd name="adj" fmla="val 28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801410" y="2997398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1000006" y="3124081"/>
            <a:ext cx="4810482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Segment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214824" y="3124081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6M24 (mln zł)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820269" y="3124081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6M25 (mln zł)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1425714" y="3124081"/>
            <a:ext cx="220491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Zmiana r/r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801410" y="3647718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9"/>
          <p:cNvSpPr/>
          <p:nvPr/>
        </p:nvSpPr>
        <p:spPr>
          <a:xfrm>
            <a:off x="1000006" y="3774400"/>
            <a:ext cx="4810482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Generyczne (Polska)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214824" y="3774400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69,2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820269" y="3774400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75,4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1425714" y="3774400"/>
            <a:ext cx="220491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+9%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801410" y="4298037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6" name="Text 14"/>
          <p:cNvSpPr/>
          <p:nvPr/>
        </p:nvSpPr>
        <p:spPr>
          <a:xfrm>
            <a:off x="1000006" y="4424720"/>
            <a:ext cx="4810482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Generyczne (Eksport)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214824" y="4424720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20,8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8820269" y="4424720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25,1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1425714" y="4424720"/>
            <a:ext cx="220491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+20%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801410" y="4948357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1" name="Text 19"/>
          <p:cNvSpPr/>
          <p:nvPr/>
        </p:nvSpPr>
        <p:spPr>
          <a:xfrm>
            <a:off x="1000006" y="5075039"/>
            <a:ext cx="4810482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Innowacyjne (dotacje)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6214824" y="5075039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16,1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820269" y="5075039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4,8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1425714" y="5075039"/>
            <a:ext cx="220491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–70%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801410" y="5598676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6" name="Text 24"/>
          <p:cNvSpPr/>
          <p:nvPr/>
        </p:nvSpPr>
        <p:spPr>
          <a:xfrm>
            <a:off x="1000006" y="5725358"/>
            <a:ext cx="4810482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Przychody ogółem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6214824" y="5725358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105,9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8820269" y="5725358"/>
            <a:ext cx="220110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105,9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11425714" y="5725358"/>
            <a:ext cx="220491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0%</a:t>
            </a:r>
            <a:endParaRPr lang="en-US" sz="1950" dirty="0"/>
          </a:p>
        </p:txBody>
      </p:sp>
      <p:sp>
        <p:nvSpPr>
          <p:cNvPr id="30" name="Text 28"/>
          <p:cNvSpPr/>
          <p:nvPr/>
        </p:nvSpPr>
        <p:spPr>
          <a:xfrm>
            <a:off x="793790" y="6479858"/>
            <a:ext cx="13042821" cy="793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Wyniki pokazują wyraźną zmianę struktury przychodów - wzrost znaczenia segmentu generycznego kompensuje czasowy spadek w segmencie innowacyjnym.</a:t>
            </a:r>
            <a:endParaRPr lang="en-US" sz="1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9523"/>
            <a:ext cx="895433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Struktura przychodów </a:t>
            </a:r>
            <a:r>
              <a:rPr lang="en-US" sz="3900" dirty="0" err="1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według</a:t>
            </a: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 </a:t>
            </a:r>
            <a:r>
              <a:rPr lang="en-US" sz="3900" dirty="0" err="1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segmentów</a:t>
            </a:r>
            <a:r>
              <a:rPr lang="pl-PL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 (%)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93" y="2084695"/>
            <a:ext cx="5111647" cy="51116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205348" y="1701523"/>
            <a:ext cx="198358" cy="198358"/>
          </a:xfrm>
          <a:prstGeom prst="roundRect">
            <a:avLst>
              <a:gd name="adj" fmla="val 9220"/>
            </a:avLst>
          </a:prstGeom>
          <a:solidFill>
            <a:srgbClr val="4D2900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4464666" y="1701523"/>
            <a:ext cx="1224082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Generyczne PL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767546" y="1726823"/>
            <a:ext cx="198358" cy="198358"/>
          </a:xfrm>
          <a:prstGeom prst="roundRect">
            <a:avLst>
              <a:gd name="adj" fmla="val 9220"/>
            </a:avLst>
          </a:prstGeom>
          <a:solidFill>
            <a:srgbClr val="C06700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7026864" y="1726823"/>
            <a:ext cx="1645206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Generyczne Eksport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1648832" y="1730811"/>
            <a:ext cx="198358" cy="198358"/>
          </a:xfrm>
          <a:prstGeom prst="roundRect">
            <a:avLst>
              <a:gd name="adj" fmla="val 9220"/>
            </a:avLst>
          </a:prstGeom>
          <a:solidFill>
            <a:srgbClr val="FFA135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1908150" y="1730811"/>
            <a:ext cx="1031081" cy="198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Innowacyjne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3083496" y="2267115"/>
            <a:ext cx="627935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6M24</a:t>
            </a:r>
            <a:endParaRPr lang="en-US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027" y="2090498"/>
            <a:ext cx="5347991" cy="5347991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0233958" y="2140075"/>
            <a:ext cx="627935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6M25 </a:t>
            </a:r>
            <a:r>
              <a:rPr lang="pl-PL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</a:t>
            </a:r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791586" y="7280077"/>
            <a:ext cx="13042821" cy="793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Analiza porównawcza pokazuje wzrost udziału segmentu generycznego w całości przychodów z 85% do 95%, przy jednoczesnym spadku udziału segmentu innowacyjnego z 15% do 5%.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07933"/>
            <a:ext cx="789205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Szczegółowe wyniki finansowe Grupy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624846"/>
            <a:ext cx="13042821" cy="5138380"/>
          </a:xfrm>
          <a:prstGeom prst="roundRect">
            <a:avLst>
              <a:gd name="adj" fmla="val 17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" name="Shape 2"/>
          <p:cNvSpPr/>
          <p:nvPr/>
        </p:nvSpPr>
        <p:spPr>
          <a:xfrm>
            <a:off x="801410" y="1632466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1000006" y="1759148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Pozycja (tys. zł)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092654" y="1759148"/>
            <a:ext cx="138172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Q2-2025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878711" y="1759148"/>
            <a:ext cx="138172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Q2-2024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664768" y="1759148"/>
            <a:ext cx="99083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 r/r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059942" y="1759148"/>
            <a:ext cx="138303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6M-2025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847308" y="1759148"/>
            <a:ext cx="138303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6M-2024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2634674" y="1759148"/>
            <a:ext cx="99595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 r/r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1410" y="2203371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1000006" y="2330053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Przychody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092654" y="2330053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56 601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878711" y="2330053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65 611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7664768" y="2330053"/>
            <a:ext cx="99083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-14%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059942" y="2330053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105 935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0847308" y="2330053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105 945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2634674" y="2330053"/>
            <a:ext cx="99595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0%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801410" y="2853690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1" name="Text 19"/>
          <p:cNvSpPr/>
          <p:nvPr/>
        </p:nvSpPr>
        <p:spPr>
          <a:xfrm>
            <a:off x="1000006" y="2980373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Sprzedaż leków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4092654" y="2980373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51 076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5878711" y="2980373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53 581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7664768" y="2980373"/>
            <a:ext cx="99083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-5%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9059942" y="2980373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99 648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10847308" y="2980373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88 379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12634674" y="2980373"/>
            <a:ext cx="99595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13%</a:t>
            </a:r>
            <a:endParaRPr lang="en-US" sz="1950" dirty="0"/>
          </a:p>
        </p:txBody>
      </p:sp>
      <p:sp>
        <p:nvSpPr>
          <p:cNvPr id="28" name="Shape 26"/>
          <p:cNvSpPr/>
          <p:nvPr/>
        </p:nvSpPr>
        <p:spPr>
          <a:xfrm>
            <a:off x="801410" y="3504009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9" name="Text 27"/>
          <p:cNvSpPr/>
          <p:nvPr/>
        </p:nvSpPr>
        <p:spPr>
          <a:xfrm>
            <a:off x="1000006" y="3630692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Dotacje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4092654" y="3630692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4 742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5878711" y="3630692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12 040</a:t>
            </a:r>
            <a:endParaRPr lang="en-US" sz="1950" dirty="0"/>
          </a:p>
        </p:txBody>
      </p:sp>
      <p:sp>
        <p:nvSpPr>
          <p:cNvPr id="32" name="Text 30"/>
          <p:cNvSpPr/>
          <p:nvPr/>
        </p:nvSpPr>
        <p:spPr>
          <a:xfrm>
            <a:off x="7664768" y="3630692"/>
            <a:ext cx="99083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-61%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9059942" y="3630692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4 757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0847308" y="3630692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16 056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12634674" y="3630692"/>
            <a:ext cx="99595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-70%</a:t>
            </a:r>
            <a:endParaRPr lang="en-US" sz="1950" dirty="0"/>
          </a:p>
        </p:txBody>
      </p:sp>
      <p:sp>
        <p:nvSpPr>
          <p:cNvPr id="36" name="Shape 34"/>
          <p:cNvSpPr/>
          <p:nvPr/>
        </p:nvSpPr>
        <p:spPr>
          <a:xfrm>
            <a:off x="801410" y="4154329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7" name="Text 35"/>
          <p:cNvSpPr/>
          <p:nvPr/>
        </p:nvSpPr>
        <p:spPr>
          <a:xfrm>
            <a:off x="1000006" y="4281011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Koszty operacyjne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4092654" y="4281011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(73 421)</a:t>
            </a:r>
            <a:endParaRPr lang="en-US" sz="1950" dirty="0"/>
          </a:p>
        </p:txBody>
      </p:sp>
      <p:sp>
        <p:nvSpPr>
          <p:cNvPr id="39" name="Text 37"/>
          <p:cNvSpPr/>
          <p:nvPr/>
        </p:nvSpPr>
        <p:spPr>
          <a:xfrm>
            <a:off x="5878711" y="4281011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(72 186)</a:t>
            </a:r>
            <a:endParaRPr lang="en-US" sz="1950" dirty="0"/>
          </a:p>
        </p:txBody>
      </p:sp>
      <p:sp>
        <p:nvSpPr>
          <p:cNvPr id="40" name="Text 38"/>
          <p:cNvSpPr/>
          <p:nvPr/>
        </p:nvSpPr>
        <p:spPr>
          <a:xfrm>
            <a:off x="7664768" y="4281011"/>
            <a:ext cx="99083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2%</a:t>
            </a:r>
            <a:endParaRPr lang="en-US" sz="1950" dirty="0"/>
          </a:p>
        </p:txBody>
      </p:sp>
      <p:sp>
        <p:nvSpPr>
          <p:cNvPr id="41" name="Text 39"/>
          <p:cNvSpPr/>
          <p:nvPr/>
        </p:nvSpPr>
        <p:spPr>
          <a:xfrm>
            <a:off x="9059942" y="4281011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(139 104)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10847308" y="4281011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(130 330)</a:t>
            </a:r>
            <a:endParaRPr lang="en-US" sz="1950" dirty="0"/>
          </a:p>
        </p:txBody>
      </p:sp>
      <p:sp>
        <p:nvSpPr>
          <p:cNvPr id="43" name="Text 41"/>
          <p:cNvSpPr/>
          <p:nvPr/>
        </p:nvSpPr>
        <p:spPr>
          <a:xfrm>
            <a:off x="12634674" y="4281011"/>
            <a:ext cx="99595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7%</a:t>
            </a:r>
            <a:endParaRPr lang="en-US" sz="1950" dirty="0"/>
          </a:p>
        </p:txBody>
      </p:sp>
      <p:sp>
        <p:nvSpPr>
          <p:cNvPr id="44" name="Shape 42"/>
          <p:cNvSpPr/>
          <p:nvPr/>
        </p:nvSpPr>
        <p:spPr>
          <a:xfrm>
            <a:off x="801410" y="4804648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5" name="Text 43"/>
          <p:cNvSpPr/>
          <p:nvPr/>
        </p:nvSpPr>
        <p:spPr>
          <a:xfrm>
            <a:off x="1000006" y="4931331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EBIT</a:t>
            </a:r>
            <a:endParaRPr lang="en-US" sz="1550" dirty="0"/>
          </a:p>
        </p:txBody>
      </p:sp>
      <p:sp>
        <p:nvSpPr>
          <p:cNvPr id="46" name="Text 44"/>
          <p:cNvSpPr/>
          <p:nvPr/>
        </p:nvSpPr>
        <p:spPr>
          <a:xfrm>
            <a:off x="4092654" y="4931331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(18 923)</a:t>
            </a:r>
            <a:endParaRPr lang="en-US" sz="1950" dirty="0"/>
          </a:p>
        </p:txBody>
      </p:sp>
      <p:sp>
        <p:nvSpPr>
          <p:cNvPr id="47" name="Text 45"/>
          <p:cNvSpPr/>
          <p:nvPr/>
        </p:nvSpPr>
        <p:spPr>
          <a:xfrm>
            <a:off x="5878711" y="4931331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(6 821)</a:t>
            </a:r>
            <a:endParaRPr lang="en-US" sz="1950" dirty="0"/>
          </a:p>
        </p:txBody>
      </p:sp>
      <p:sp>
        <p:nvSpPr>
          <p:cNvPr id="48" name="Text 46"/>
          <p:cNvSpPr/>
          <p:nvPr/>
        </p:nvSpPr>
        <p:spPr>
          <a:xfrm>
            <a:off x="7664768" y="4931331"/>
            <a:ext cx="99083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177%</a:t>
            </a:r>
            <a:endParaRPr lang="en-US" sz="1950" dirty="0"/>
          </a:p>
        </p:txBody>
      </p:sp>
      <p:sp>
        <p:nvSpPr>
          <p:cNvPr id="49" name="Text 47"/>
          <p:cNvSpPr/>
          <p:nvPr/>
        </p:nvSpPr>
        <p:spPr>
          <a:xfrm>
            <a:off x="9059942" y="4931331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(35 460)</a:t>
            </a:r>
            <a:endParaRPr lang="en-US" sz="1950" dirty="0"/>
          </a:p>
        </p:txBody>
      </p:sp>
      <p:sp>
        <p:nvSpPr>
          <p:cNvPr id="50" name="Text 48"/>
          <p:cNvSpPr/>
          <p:nvPr/>
        </p:nvSpPr>
        <p:spPr>
          <a:xfrm>
            <a:off x="10847308" y="4931331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(24 700)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2634674" y="4931331"/>
            <a:ext cx="99595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44%</a:t>
            </a:r>
            <a:endParaRPr lang="en-US" sz="1950" dirty="0"/>
          </a:p>
        </p:txBody>
      </p:sp>
      <p:sp>
        <p:nvSpPr>
          <p:cNvPr id="52" name="Shape 50"/>
          <p:cNvSpPr/>
          <p:nvPr/>
        </p:nvSpPr>
        <p:spPr>
          <a:xfrm>
            <a:off x="801410" y="5454968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3" name="Text 51"/>
          <p:cNvSpPr/>
          <p:nvPr/>
        </p:nvSpPr>
        <p:spPr>
          <a:xfrm>
            <a:off x="1000006" y="5581650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EBITDA</a:t>
            </a:r>
            <a:endParaRPr lang="en-US" sz="1550" dirty="0"/>
          </a:p>
        </p:txBody>
      </p:sp>
      <p:sp>
        <p:nvSpPr>
          <p:cNvPr id="54" name="Text 52"/>
          <p:cNvSpPr/>
          <p:nvPr/>
        </p:nvSpPr>
        <p:spPr>
          <a:xfrm>
            <a:off x="4092654" y="5581650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-7 696</a:t>
            </a:r>
            <a:endParaRPr lang="en-US" sz="1950" dirty="0"/>
          </a:p>
        </p:txBody>
      </p:sp>
      <p:sp>
        <p:nvSpPr>
          <p:cNvPr id="55" name="Text 53"/>
          <p:cNvSpPr/>
          <p:nvPr/>
        </p:nvSpPr>
        <p:spPr>
          <a:xfrm>
            <a:off x="5878711" y="5581650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5 614</a:t>
            </a:r>
            <a:endParaRPr lang="en-US" sz="1950" dirty="0"/>
          </a:p>
        </p:txBody>
      </p:sp>
      <p:sp>
        <p:nvSpPr>
          <p:cNvPr id="56" name="Text 54"/>
          <p:cNvSpPr/>
          <p:nvPr/>
        </p:nvSpPr>
        <p:spPr>
          <a:xfrm>
            <a:off x="7664768" y="5581650"/>
            <a:ext cx="99083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-237%</a:t>
            </a:r>
            <a:endParaRPr lang="en-US" sz="1950" dirty="0"/>
          </a:p>
        </p:txBody>
      </p:sp>
      <p:sp>
        <p:nvSpPr>
          <p:cNvPr id="57" name="Text 55"/>
          <p:cNvSpPr/>
          <p:nvPr/>
        </p:nvSpPr>
        <p:spPr>
          <a:xfrm>
            <a:off x="9059942" y="5581650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-10 967</a:t>
            </a:r>
            <a:endParaRPr lang="en-US" sz="1950" dirty="0"/>
          </a:p>
        </p:txBody>
      </p:sp>
      <p:sp>
        <p:nvSpPr>
          <p:cNvPr id="58" name="Text 56"/>
          <p:cNvSpPr/>
          <p:nvPr/>
        </p:nvSpPr>
        <p:spPr>
          <a:xfrm>
            <a:off x="10847308" y="5581650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463</a:t>
            </a:r>
            <a:endParaRPr lang="en-US" sz="1950" dirty="0"/>
          </a:p>
        </p:txBody>
      </p:sp>
      <p:sp>
        <p:nvSpPr>
          <p:cNvPr id="59" name="Text 57"/>
          <p:cNvSpPr/>
          <p:nvPr/>
        </p:nvSpPr>
        <p:spPr>
          <a:xfrm>
            <a:off x="12634674" y="5581650"/>
            <a:ext cx="99595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-2469%</a:t>
            </a:r>
            <a:endParaRPr lang="en-US" sz="1950" dirty="0"/>
          </a:p>
        </p:txBody>
      </p:sp>
      <p:sp>
        <p:nvSpPr>
          <p:cNvPr id="60" name="Shape 58"/>
          <p:cNvSpPr/>
          <p:nvPr/>
        </p:nvSpPr>
        <p:spPr>
          <a:xfrm>
            <a:off x="801410" y="6105287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1" name="Text 59"/>
          <p:cNvSpPr/>
          <p:nvPr/>
        </p:nvSpPr>
        <p:spPr>
          <a:xfrm>
            <a:off x="1000006" y="6231969"/>
            <a:ext cx="26883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Zatrudnienie</a:t>
            </a:r>
            <a:endParaRPr lang="en-US" sz="1550" dirty="0"/>
          </a:p>
        </p:txBody>
      </p:sp>
      <p:sp>
        <p:nvSpPr>
          <p:cNvPr id="62" name="Text 60"/>
          <p:cNvSpPr/>
          <p:nvPr/>
        </p:nvSpPr>
        <p:spPr>
          <a:xfrm>
            <a:off x="4092654" y="6231969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568</a:t>
            </a:r>
            <a:endParaRPr lang="en-US" sz="1950" dirty="0"/>
          </a:p>
        </p:txBody>
      </p:sp>
      <p:sp>
        <p:nvSpPr>
          <p:cNvPr id="63" name="Text 61"/>
          <p:cNvSpPr/>
          <p:nvPr/>
        </p:nvSpPr>
        <p:spPr>
          <a:xfrm>
            <a:off x="5878711" y="6231969"/>
            <a:ext cx="138172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566</a:t>
            </a:r>
            <a:endParaRPr lang="en-US" sz="1950" dirty="0"/>
          </a:p>
        </p:txBody>
      </p:sp>
      <p:sp>
        <p:nvSpPr>
          <p:cNvPr id="64" name="Text 62"/>
          <p:cNvSpPr/>
          <p:nvPr/>
        </p:nvSpPr>
        <p:spPr>
          <a:xfrm>
            <a:off x="7664768" y="6231969"/>
            <a:ext cx="99083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0%</a:t>
            </a:r>
            <a:endParaRPr lang="en-US" sz="1950" dirty="0"/>
          </a:p>
        </p:txBody>
      </p:sp>
      <p:sp>
        <p:nvSpPr>
          <p:cNvPr id="65" name="Text 63"/>
          <p:cNvSpPr/>
          <p:nvPr/>
        </p:nvSpPr>
        <p:spPr>
          <a:xfrm>
            <a:off x="9059942" y="6231969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568</a:t>
            </a:r>
            <a:endParaRPr lang="en-US" sz="1950" dirty="0"/>
          </a:p>
        </p:txBody>
      </p:sp>
      <p:sp>
        <p:nvSpPr>
          <p:cNvPr id="66" name="Text 64"/>
          <p:cNvSpPr/>
          <p:nvPr/>
        </p:nvSpPr>
        <p:spPr>
          <a:xfrm>
            <a:off x="10847308" y="6231969"/>
            <a:ext cx="1383030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566</a:t>
            </a:r>
            <a:endParaRPr lang="en-US" sz="1950" dirty="0"/>
          </a:p>
        </p:txBody>
      </p:sp>
      <p:sp>
        <p:nvSpPr>
          <p:cNvPr id="67" name="Text 65"/>
          <p:cNvSpPr/>
          <p:nvPr/>
        </p:nvSpPr>
        <p:spPr>
          <a:xfrm>
            <a:off x="12634674" y="6231969"/>
            <a:ext cx="995958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0%</a:t>
            </a:r>
            <a:endParaRPr lang="en-US" sz="1950" dirty="0"/>
          </a:p>
        </p:txBody>
      </p:sp>
      <p:sp>
        <p:nvSpPr>
          <p:cNvPr id="68" name="Text 66"/>
          <p:cNvSpPr/>
          <p:nvPr/>
        </p:nvSpPr>
        <p:spPr>
          <a:xfrm>
            <a:off x="793790" y="698646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Wyniki pokazują stabilność przychodów przy wzroście kosztów operacyjnych, co wpłynęło na marze operacyjne. Spadek EBITDA wynika głównie z redukcji dotacji B+R.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5098" y="539710"/>
            <a:ext cx="12793385" cy="551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Segment generyczny - rynek polski - </a:t>
            </a:r>
            <a:r>
              <a:rPr lang="en-US" sz="3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przychody: 75,4 mln zł (+9% r/r)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785098" y="1356598"/>
            <a:ext cx="6736556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Performance porównanie produktów (6M 2024 vs 6M 2025)</a:t>
            </a:r>
            <a:endParaRPr lang="en-US" sz="20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74" y="1687830"/>
            <a:ext cx="11329899" cy="6239901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150162" y="7528415"/>
            <a:ext cx="176570" cy="176570"/>
          </a:xfrm>
          <a:prstGeom prst="roundRect">
            <a:avLst>
              <a:gd name="adj" fmla="val 10357"/>
            </a:avLst>
          </a:prstGeom>
          <a:solidFill>
            <a:srgbClr val="4D2900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4387691" y="7528415"/>
            <a:ext cx="1232297" cy="176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 2024 (tys. zł)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772388" y="7528415"/>
            <a:ext cx="176570" cy="176570"/>
          </a:xfrm>
          <a:prstGeom prst="roundRect">
            <a:avLst>
              <a:gd name="adj" fmla="val 10357"/>
            </a:avLst>
          </a:prstGeom>
          <a:solidFill>
            <a:srgbClr val="965000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6009918" y="7528415"/>
            <a:ext cx="1232297" cy="176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 2025 (tys. zł)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11883067" y="2081296"/>
            <a:ext cx="2232779" cy="565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Wzrost</a:t>
            </a: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w</a:t>
            </a:r>
            <a:r>
              <a:rPr lang="pl-PL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większości</a:t>
            </a: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</a:t>
            </a:r>
            <a:r>
              <a:rPr lang="en-US" sz="135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produkt</a:t>
            </a:r>
            <a:r>
              <a:rPr lang="pl-PL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ów</a:t>
            </a: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portfela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11883068" y="3070027"/>
            <a:ext cx="2232779" cy="282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Poprawa penetracji rynku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11883069" y="3860917"/>
            <a:ext cx="2232779" cy="565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Optymalizacja kanałów dystrybucji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11883070" y="4854059"/>
            <a:ext cx="2232779" cy="565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Wzmocnienie relacji z kluczowymi partnerami</a:t>
            </a:r>
            <a:endParaRPr lang="en-US" sz="13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2222" y="5774888"/>
            <a:ext cx="264914" cy="331232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1883070" y="5927604"/>
            <a:ext cx="2374756" cy="847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Zarixa -  </a:t>
            </a:r>
            <a:r>
              <a:rPr lang="en-US" sz="135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wzrost</a:t>
            </a: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</a:t>
            </a:r>
            <a:r>
              <a:rPr lang="pl-PL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o </a:t>
            </a:r>
            <a:r>
              <a:rPr lang="en-US" sz="135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ponad</a:t>
            </a: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14  mln zł w H12025 - (ponad 8 </a:t>
            </a:r>
            <a:r>
              <a:rPr lang="en-US" sz="135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mln</a:t>
            </a: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</a:t>
            </a:r>
            <a:br>
              <a:rPr lang="pl-PL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</a:br>
            <a:r>
              <a:rPr lang="en-US" sz="13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 Q22025)</a:t>
            </a:r>
            <a:endParaRPr lang="en-US" sz="1350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4FC487FD-2137-135A-415E-CD91658AE475}"/>
              </a:ext>
            </a:extLst>
          </p:cNvPr>
          <p:cNvSpPr/>
          <p:nvPr/>
        </p:nvSpPr>
        <p:spPr>
          <a:xfrm>
            <a:off x="9925619" y="2020755"/>
            <a:ext cx="117254" cy="237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25998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6731" y="517684"/>
            <a:ext cx="3898463" cy="37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Segment generyczny - eksport</a:t>
            </a:r>
            <a:endParaRPr lang="en-US" sz="2350" dirty="0"/>
          </a:p>
        </p:txBody>
      </p:sp>
      <p:sp>
        <p:nvSpPr>
          <p:cNvPr id="4" name="Text 1"/>
          <p:cNvSpPr/>
          <p:nvPr/>
        </p:nvSpPr>
        <p:spPr>
          <a:xfrm>
            <a:off x="6226731" y="1134070"/>
            <a:ext cx="2454116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25,1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6701790" y="1681282"/>
            <a:ext cx="1503878" cy="187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mln zł przychodów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226731" y="1941314"/>
            <a:ext cx="2454116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Wzrost o 20% rok do roku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8831223" y="1134070"/>
            <a:ext cx="2454235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+4,3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9306401" y="1681282"/>
            <a:ext cx="1503878" cy="187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mln zł wzrost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8831223" y="1941314"/>
            <a:ext cx="2454235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Dodatkowe przychody w 6M25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11435834" y="1134070"/>
            <a:ext cx="2454116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31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24%</a:t>
            </a:r>
            <a:endParaRPr lang="en-US" sz="3100" dirty="0"/>
          </a:p>
        </p:txBody>
      </p:sp>
      <p:sp>
        <p:nvSpPr>
          <p:cNvPr id="11" name="Text 8"/>
          <p:cNvSpPr/>
          <p:nvPr/>
        </p:nvSpPr>
        <p:spPr>
          <a:xfrm>
            <a:off x="11910893" y="1681282"/>
            <a:ext cx="1503878" cy="187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udział w eksporcie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1435834" y="1941314"/>
            <a:ext cx="2454116" cy="481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 całkowitych przychodach eksportowych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226731" y="2677835"/>
            <a:ext cx="1543050" cy="187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Silne wyniki eksportowe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226731" y="2985968"/>
            <a:ext cx="3684984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Segment eksportu generyków osiągnął przychody na poziomie 25,1 mln zł, co stanowi wzrost o 20% w porównaniu z analogicznym okresem poprzedniego roku.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212705" y="2677835"/>
            <a:ext cx="1503878" cy="187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Strategia rozwoju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10212705" y="2985968"/>
            <a:ext cx="3684984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Utrzymanie silnej pozycji na rynkach zagranicznych i dalsza ekspansja na kluczowych rynkach pozostają priorytetami strategicznymi Spółki.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226731" y="3996095"/>
            <a:ext cx="4140637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Wzrost przychodów z eksportu (6M 2024 vs 6M 2025)</a:t>
            </a:r>
            <a:endParaRPr lang="en-US" sz="14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4402098"/>
            <a:ext cx="4981099" cy="2789396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226731" y="7326749"/>
            <a:ext cx="7663339" cy="385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Powyższy wykres jasno ilustruje dynamiczny wzrost przychodów z eksportu segmentu generycznego, podkreślając 20% wzrost rok do roku. Ten pozytywny trend świadczy o skuteczności strategii Spółki na rynkach zagranicznych.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3418"/>
            <a:ext cx="8645485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Analiza finansowa segmentu generycznego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93790" y="1639610"/>
            <a:ext cx="13042821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Szczegółowa analiza wyników segmentu generycznego obejmującego sprzedaż krajową i eksportową za I półrocze 2025.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93790" y="2153364"/>
            <a:ext cx="13042821" cy="4888944"/>
          </a:xfrm>
          <a:prstGeom prst="roundRect">
            <a:avLst>
              <a:gd name="adj" fmla="val 18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801410" y="2160984"/>
            <a:ext cx="13027581" cy="54316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990124" y="2281714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Pozycja (tys. zł)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4082772" y="2281714"/>
            <a:ext cx="1401485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Q2-2025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868829" y="2281714"/>
            <a:ext cx="1401485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Q2-2024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654885" y="2281714"/>
            <a:ext cx="1010603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 r/r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9050060" y="2281714"/>
            <a:ext cx="1402794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6M-2025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0837426" y="2281714"/>
            <a:ext cx="1402794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6M-2024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2624792" y="2281714"/>
            <a:ext cx="1015722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 r/r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01410" y="2704148"/>
            <a:ext cx="13027581" cy="61864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990124" y="2824877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Przychody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082772" y="2824877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51 179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5868829" y="2824877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53 571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7654885" y="2824877"/>
            <a:ext cx="1010603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-4%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9050060" y="2824877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100 498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10837426" y="2824877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89 889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12624792" y="2824877"/>
            <a:ext cx="1015722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12%</a:t>
            </a:r>
            <a:endParaRPr lang="en-US" sz="1850" dirty="0"/>
          </a:p>
        </p:txBody>
      </p:sp>
      <p:sp>
        <p:nvSpPr>
          <p:cNvPr id="21" name="Shape 19"/>
          <p:cNvSpPr/>
          <p:nvPr/>
        </p:nvSpPr>
        <p:spPr>
          <a:xfrm>
            <a:off x="801410" y="3322796"/>
            <a:ext cx="13027581" cy="61864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2" name="Text 20"/>
          <p:cNvSpPr/>
          <p:nvPr/>
        </p:nvSpPr>
        <p:spPr>
          <a:xfrm>
            <a:off x="990124" y="3443526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Krajowe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4082772" y="3443526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39 995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5868829" y="3443526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40 762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7654885" y="3443526"/>
            <a:ext cx="1010603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-2%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9050060" y="3443526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75 401</a:t>
            </a:r>
            <a:endParaRPr lang="en-US" sz="1850" dirty="0"/>
          </a:p>
        </p:txBody>
      </p:sp>
      <p:sp>
        <p:nvSpPr>
          <p:cNvPr id="27" name="Text 25"/>
          <p:cNvSpPr/>
          <p:nvPr/>
        </p:nvSpPr>
        <p:spPr>
          <a:xfrm>
            <a:off x="10837426" y="3443526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69 087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12624792" y="3443526"/>
            <a:ext cx="1015722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9%</a:t>
            </a:r>
            <a:endParaRPr lang="en-US" sz="1850" dirty="0"/>
          </a:p>
        </p:txBody>
      </p:sp>
      <p:sp>
        <p:nvSpPr>
          <p:cNvPr id="29" name="Shape 27"/>
          <p:cNvSpPr/>
          <p:nvPr/>
        </p:nvSpPr>
        <p:spPr>
          <a:xfrm>
            <a:off x="801410" y="3941445"/>
            <a:ext cx="13027581" cy="61864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0" name="Text 28"/>
          <p:cNvSpPr/>
          <p:nvPr/>
        </p:nvSpPr>
        <p:spPr>
          <a:xfrm>
            <a:off x="990124" y="4062174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Eksport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4082772" y="4062174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11 183</a:t>
            </a:r>
            <a:endParaRPr lang="en-US" sz="1850" dirty="0"/>
          </a:p>
        </p:txBody>
      </p:sp>
      <p:sp>
        <p:nvSpPr>
          <p:cNvPr id="32" name="Text 30"/>
          <p:cNvSpPr/>
          <p:nvPr/>
        </p:nvSpPr>
        <p:spPr>
          <a:xfrm>
            <a:off x="5868829" y="4062174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12 809</a:t>
            </a:r>
            <a:endParaRPr lang="en-US" sz="1850" dirty="0"/>
          </a:p>
        </p:txBody>
      </p:sp>
      <p:sp>
        <p:nvSpPr>
          <p:cNvPr id="33" name="Text 31"/>
          <p:cNvSpPr/>
          <p:nvPr/>
        </p:nvSpPr>
        <p:spPr>
          <a:xfrm>
            <a:off x="7654885" y="4062174"/>
            <a:ext cx="1010603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-13%</a:t>
            </a:r>
            <a:endParaRPr lang="en-US" sz="1850" dirty="0"/>
          </a:p>
        </p:txBody>
      </p:sp>
      <p:sp>
        <p:nvSpPr>
          <p:cNvPr id="34" name="Text 32"/>
          <p:cNvSpPr/>
          <p:nvPr/>
        </p:nvSpPr>
        <p:spPr>
          <a:xfrm>
            <a:off x="9050060" y="4062174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25 097</a:t>
            </a:r>
            <a:endParaRPr lang="en-US" sz="1850" dirty="0"/>
          </a:p>
        </p:txBody>
      </p:sp>
      <p:sp>
        <p:nvSpPr>
          <p:cNvPr id="35" name="Text 33"/>
          <p:cNvSpPr/>
          <p:nvPr/>
        </p:nvSpPr>
        <p:spPr>
          <a:xfrm>
            <a:off x="10837426" y="4062174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20 802</a:t>
            </a:r>
            <a:endParaRPr lang="en-US" sz="1850" dirty="0"/>
          </a:p>
        </p:txBody>
      </p:sp>
      <p:sp>
        <p:nvSpPr>
          <p:cNvPr id="36" name="Text 34"/>
          <p:cNvSpPr/>
          <p:nvPr/>
        </p:nvSpPr>
        <p:spPr>
          <a:xfrm>
            <a:off x="12624792" y="4062174"/>
            <a:ext cx="1015722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21%</a:t>
            </a:r>
            <a:endParaRPr lang="en-US" sz="1850" dirty="0"/>
          </a:p>
        </p:txBody>
      </p:sp>
      <p:sp>
        <p:nvSpPr>
          <p:cNvPr id="37" name="Shape 35"/>
          <p:cNvSpPr/>
          <p:nvPr/>
        </p:nvSpPr>
        <p:spPr>
          <a:xfrm>
            <a:off x="801410" y="4560094"/>
            <a:ext cx="13027581" cy="61864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8" name="Text 36"/>
          <p:cNvSpPr/>
          <p:nvPr/>
        </p:nvSpPr>
        <p:spPr>
          <a:xfrm>
            <a:off x="990124" y="4680823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Koszty operacyjne</a:t>
            </a:r>
            <a:endParaRPr lang="en-US" sz="1450" dirty="0"/>
          </a:p>
        </p:txBody>
      </p:sp>
      <p:sp>
        <p:nvSpPr>
          <p:cNvPr id="39" name="Text 37"/>
          <p:cNvSpPr/>
          <p:nvPr/>
        </p:nvSpPr>
        <p:spPr>
          <a:xfrm>
            <a:off x="4082772" y="4680823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(42 683)</a:t>
            </a:r>
            <a:endParaRPr lang="en-US" sz="1850" dirty="0"/>
          </a:p>
        </p:txBody>
      </p:sp>
      <p:sp>
        <p:nvSpPr>
          <p:cNvPr id="40" name="Text 38"/>
          <p:cNvSpPr/>
          <p:nvPr/>
        </p:nvSpPr>
        <p:spPr>
          <a:xfrm>
            <a:off x="5868829" y="4680823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(44 795)</a:t>
            </a:r>
            <a:endParaRPr lang="en-US" sz="1850" dirty="0"/>
          </a:p>
        </p:txBody>
      </p:sp>
      <p:sp>
        <p:nvSpPr>
          <p:cNvPr id="41" name="Text 39"/>
          <p:cNvSpPr/>
          <p:nvPr/>
        </p:nvSpPr>
        <p:spPr>
          <a:xfrm>
            <a:off x="7654885" y="4680823"/>
            <a:ext cx="1010603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-5%</a:t>
            </a:r>
            <a:endParaRPr lang="en-US" sz="1850" dirty="0"/>
          </a:p>
        </p:txBody>
      </p:sp>
      <p:sp>
        <p:nvSpPr>
          <p:cNvPr id="42" name="Text 40"/>
          <p:cNvSpPr/>
          <p:nvPr/>
        </p:nvSpPr>
        <p:spPr>
          <a:xfrm>
            <a:off x="9050060" y="4680823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(83 046)</a:t>
            </a:r>
            <a:endParaRPr lang="en-US" sz="1850" dirty="0"/>
          </a:p>
        </p:txBody>
      </p:sp>
      <p:sp>
        <p:nvSpPr>
          <p:cNvPr id="43" name="Text 41"/>
          <p:cNvSpPr/>
          <p:nvPr/>
        </p:nvSpPr>
        <p:spPr>
          <a:xfrm>
            <a:off x="10837426" y="4680823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(80 334)</a:t>
            </a:r>
            <a:endParaRPr lang="en-US" sz="1850" dirty="0"/>
          </a:p>
        </p:txBody>
      </p:sp>
      <p:sp>
        <p:nvSpPr>
          <p:cNvPr id="44" name="Text 42"/>
          <p:cNvSpPr/>
          <p:nvPr/>
        </p:nvSpPr>
        <p:spPr>
          <a:xfrm>
            <a:off x="12624792" y="4680823"/>
            <a:ext cx="1015722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3%</a:t>
            </a:r>
            <a:endParaRPr lang="en-US" sz="1850" dirty="0"/>
          </a:p>
        </p:txBody>
      </p:sp>
      <p:sp>
        <p:nvSpPr>
          <p:cNvPr id="45" name="Shape 43"/>
          <p:cNvSpPr/>
          <p:nvPr/>
        </p:nvSpPr>
        <p:spPr>
          <a:xfrm>
            <a:off x="801410" y="5178743"/>
            <a:ext cx="13027581" cy="61864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6" name="Text 44"/>
          <p:cNvSpPr/>
          <p:nvPr/>
        </p:nvSpPr>
        <p:spPr>
          <a:xfrm>
            <a:off x="990124" y="5299472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EBIT</a:t>
            </a:r>
            <a:endParaRPr lang="en-US" sz="1450" dirty="0"/>
          </a:p>
        </p:txBody>
      </p:sp>
      <p:sp>
        <p:nvSpPr>
          <p:cNvPr id="47" name="Text 45"/>
          <p:cNvSpPr/>
          <p:nvPr/>
        </p:nvSpPr>
        <p:spPr>
          <a:xfrm>
            <a:off x="4082772" y="5299472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6 393</a:t>
            </a:r>
            <a:endParaRPr lang="en-US" sz="1850" dirty="0"/>
          </a:p>
        </p:txBody>
      </p:sp>
      <p:sp>
        <p:nvSpPr>
          <p:cNvPr id="48" name="Text 46"/>
          <p:cNvSpPr/>
          <p:nvPr/>
        </p:nvSpPr>
        <p:spPr>
          <a:xfrm>
            <a:off x="5868829" y="5299472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8 530</a:t>
            </a:r>
            <a:endParaRPr lang="en-US" sz="1850" dirty="0"/>
          </a:p>
        </p:txBody>
      </p:sp>
      <p:sp>
        <p:nvSpPr>
          <p:cNvPr id="49" name="Text 47"/>
          <p:cNvSpPr/>
          <p:nvPr/>
        </p:nvSpPr>
        <p:spPr>
          <a:xfrm>
            <a:off x="7654885" y="5299472"/>
            <a:ext cx="1010603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-25%</a:t>
            </a:r>
            <a:endParaRPr lang="en-US" sz="1850" dirty="0"/>
          </a:p>
        </p:txBody>
      </p:sp>
      <p:sp>
        <p:nvSpPr>
          <p:cNvPr id="50" name="Text 48"/>
          <p:cNvSpPr/>
          <p:nvPr/>
        </p:nvSpPr>
        <p:spPr>
          <a:xfrm>
            <a:off x="9050060" y="5299472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15 161</a:t>
            </a:r>
            <a:endParaRPr lang="en-US" sz="1850" dirty="0"/>
          </a:p>
        </p:txBody>
      </p:sp>
      <p:sp>
        <p:nvSpPr>
          <p:cNvPr id="51" name="Text 49"/>
          <p:cNvSpPr/>
          <p:nvPr/>
        </p:nvSpPr>
        <p:spPr>
          <a:xfrm>
            <a:off x="10837426" y="5299472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9 240</a:t>
            </a:r>
            <a:endParaRPr lang="en-US" sz="1850" dirty="0"/>
          </a:p>
        </p:txBody>
      </p:sp>
      <p:sp>
        <p:nvSpPr>
          <p:cNvPr id="52" name="Text 50"/>
          <p:cNvSpPr/>
          <p:nvPr/>
        </p:nvSpPr>
        <p:spPr>
          <a:xfrm>
            <a:off x="12624792" y="5299472"/>
            <a:ext cx="1015722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64%</a:t>
            </a:r>
            <a:endParaRPr lang="en-US" sz="1850" dirty="0"/>
          </a:p>
        </p:txBody>
      </p:sp>
      <p:sp>
        <p:nvSpPr>
          <p:cNvPr id="53" name="Shape 51"/>
          <p:cNvSpPr/>
          <p:nvPr/>
        </p:nvSpPr>
        <p:spPr>
          <a:xfrm>
            <a:off x="801410" y="5797391"/>
            <a:ext cx="13027581" cy="61864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4" name="Text 52"/>
          <p:cNvSpPr/>
          <p:nvPr/>
        </p:nvSpPr>
        <p:spPr>
          <a:xfrm>
            <a:off x="990124" y="5918121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Marża EBIT</a:t>
            </a:r>
            <a:endParaRPr lang="en-US" sz="1450" dirty="0"/>
          </a:p>
        </p:txBody>
      </p:sp>
      <p:sp>
        <p:nvSpPr>
          <p:cNvPr id="55" name="Text 53"/>
          <p:cNvSpPr/>
          <p:nvPr/>
        </p:nvSpPr>
        <p:spPr>
          <a:xfrm>
            <a:off x="4082772" y="5918121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12,5%</a:t>
            </a:r>
            <a:endParaRPr lang="en-US" sz="1850" dirty="0"/>
          </a:p>
        </p:txBody>
      </p:sp>
      <p:sp>
        <p:nvSpPr>
          <p:cNvPr id="56" name="Text 54"/>
          <p:cNvSpPr/>
          <p:nvPr/>
        </p:nvSpPr>
        <p:spPr>
          <a:xfrm>
            <a:off x="5868829" y="5918121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15,9%</a:t>
            </a:r>
            <a:endParaRPr lang="en-US" sz="1850" dirty="0"/>
          </a:p>
        </p:txBody>
      </p:sp>
      <p:sp>
        <p:nvSpPr>
          <p:cNvPr id="57" name="Text 55"/>
          <p:cNvSpPr/>
          <p:nvPr/>
        </p:nvSpPr>
        <p:spPr>
          <a:xfrm>
            <a:off x="7654885" y="5918121"/>
            <a:ext cx="1010603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-22%</a:t>
            </a:r>
            <a:endParaRPr lang="en-US" sz="1850" dirty="0"/>
          </a:p>
        </p:txBody>
      </p:sp>
      <p:sp>
        <p:nvSpPr>
          <p:cNvPr id="58" name="Text 56"/>
          <p:cNvSpPr/>
          <p:nvPr/>
        </p:nvSpPr>
        <p:spPr>
          <a:xfrm>
            <a:off x="9050060" y="5918121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15,1%</a:t>
            </a:r>
            <a:endParaRPr lang="en-US" sz="1850" dirty="0"/>
          </a:p>
        </p:txBody>
      </p:sp>
      <p:sp>
        <p:nvSpPr>
          <p:cNvPr id="59" name="Text 57"/>
          <p:cNvSpPr/>
          <p:nvPr/>
        </p:nvSpPr>
        <p:spPr>
          <a:xfrm>
            <a:off x="10837426" y="5918121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10,3%</a:t>
            </a:r>
            <a:endParaRPr lang="en-US" sz="1850" dirty="0"/>
          </a:p>
        </p:txBody>
      </p:sp>
      <p:sp>
        <p:nvSpPr>
          <p:cNvPr id="60" name="Text 58"/>
          <p:cNvSpPr/>
          <p:nvPr/>
        </p:nvSpPr>
        <p:spPr>
          <a:xfrm>
            <a:off x="12624792" y="5918121"/>
            <a:ext cx="1015722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47%</a:t>
            </a:r>
            <a:endParaRPr lang="en-US" sz="1850" dirty="0"/>
          </a:p>
        </p:txBody>
      </p:sp>
      <p:sp>
        <p:nvSpPr>
          <p:cNvPr id="61" name="Shape 59"/>
          <p:cNvSpPr/>
          <p:nvPr/>
        </p:nvSpPr>
        <p:spPr>
          <a:xfrm>
            <a:off x="801410" y="6416040"/>
            <a:ext cx="13027581" cy="61864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2" name="Text 60"/>
          <p:cNvSpPr/>
          <p:nvPr/>
        </p:nvSpPr>
        <p:spPr>
          <a:xfrm>
            <a:off x="990124" y="6536769"/>
            <a:ext cx="2708077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EBITDA</a:t>
            </a:r>
            <a:endParaRPr lang="en-US" sz="1450" dirty="0"/>
          </a:p>
        </p:txBody>
      </p:sp>
      <p:sp>
        <p:nvSpPr>
          <p:cNvPr id="63" name="Text 61"/>
          <p:cNvSpPr/>
          <p:nvPr/>
        </p:nvSpPr>
        <p:spPr>
          <a:xfrm>
            <a:off x="4082772" y="6536769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14 477</a:t>
            </a:r>
            <a:endParaRPr lang="en-US" sz="1850" dirty="0"/>
          </a:p>
        </p:txBody>
      </p:sp>
      <p:sp>
        <p:nvSpPr>
          <p:cNvPr id="64" name="Text 62"/>
          <p:cNvSpPr/>
          <p:nvPr/>
        </p:nvSpPr>
        <p:spPr>
          <a:xfrm>
            <a:off x="5868829" y="6536769"/>
            <a:ext cx="1401485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17 535</a:t>
            </a:r>
            <a:endParaRPr lang="en-US" sz="1850" dirty="0"/>
          </a:p>
        </p:txBody>
      </p:sp>
      <p:sp>
        <p:nvSpPr>
          <p:cNvPr id="65" name="Text 63"/>
          <p:cNvSpPr/>
          <p:nvPr/>
        </p:nvSpPr>
        <p:spPr>
          <a:xfrm>
            <a:off x="7654885" y="6536769"/>
            <a:ext cx="1010603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-17%</a:t>
            </a:r>
            <a:endParaRPr lang="en-US" sz="1850" dirty="0"/>
          </a:p>
        </p:txBody>
      </p:sp>
      <p:sp>
        <p:nvSpPr>
          <p:cNvPr id="66" name="Text 64"/>
          <p:cNvSpPr/>
          <p:nvPr/>
        </p:nvSpPr>
        <p:spPr>
          <a:xfrm>
            <a:off x="9050060" y="6536769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32 796</a:t>
            </a:r>
            <a:endParaRPr lang="en-US" sz="1850" dirty="0"/>
          </a:p>
        </p:txBody>
      </p:sp>
      <p:sp>
        <p:nvSpPr>
          <p:cNvPr id="67" name="Text 65"/>
          <p:cNvSpPr/>
          <p:nvPr/>
        </p:nvSpPr>
        <p:spPr>
          <a:xfrm>
            <a:off x="10837426" y="6536769"/>
            <a:ext cx="1402794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27 356</a:t>
            </a:r>
            <a:endParaRPr lang="en-US" sz="1850" dirty="0"/>
          </a:p>
        </p:txBody>
      </p:sp>
      <p:sp>
        <p:nvSpPr>
          <p:cNvPr id="68" name="Text 66"/>
          <p:cNvSpPr/>
          <p:nvPr/>
        </p:nvSpPr>
        <p:spPr>
          <a:xfrm>
            <a:off x="12624792" y="6536769"/>
            <a:ext cx="1015722" cy="37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8D0A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20%</a:t>
            </a:r>
            <a:endParaRPr lang="en-US" sz="1850" dirty="0"/>
          </a:p>
        </p:txBody>
      </p:sp>
      <p:sp>
        <p:nvSpPr>
          <p:cNvPr id="69" name="Text 67"/>
          <p:cNvSpPr/>
          <p:nvPr/>
        </p:nvSpPr>
        <p:spPr>
          <a:xfrm>
            <a:off x="793790" y="7254359"/>
            <a:ext cx="13042821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Segment generyczny wykazuje silną dynamikę przychodów w ujęciu półrocznym (+12%) przy poprawie rentowności operacyjnej (EBIT +64%, EBITDA +20%).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1510"/>
            <a:ext cx="8152924" cy="727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Wyniki finansowe segmentu B+R</a:t>
            </a:r>
            <a:endParaRPr lang="en-US" sz="4550" dirty="0"/>
          </a:p>
        </p:txBody>
      </p:sp>
      <p:sp>
        <p:nvSpPr>
          <p:cNvPr id="3" name="Text 1"/>
          <p:cNvSpPr/>
          <p:nvPr/>
        </p:nvSpPr>
        <p:spPr>
          <a:xfrm>
            <a:off x="793790" y="1716286"/>
            <a:ext cx="1304282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Szczegółowa analiza wyników segmentu badawczo-rozwojowego za I półrocze 2025 w kontekście wyzwań refundacyjnych.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93790" y="2175986"/>
            <a:ext cx="13042821" cy="4942403"/>
          </a:xfrm>
          <a:prstGeom prst="roundRect">
            <a:avLst>
              <a:gd name="adj" fmla="val 18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801410" y="2183606"/>
            <a:ext cx="13027581" cy="4875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970240" y="2292429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Pozycja (tys. zł)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062889" y="2292429"/>
            <a:ext cx="1441252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Q2-2025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848945" y="2292429"/>
            <a:ext cx="1441252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Q2-2024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002" y="2292429"/>
            <a:ext cx="105036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Q2 r/r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030176" y="2292429"/>
            <a:ext cx="144256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6M-2025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817543" y="2292429"/>
            <a:ext cx="144256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6M-2024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2604909" y="2292429"/>
            <a:ext cx="105548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6M r/r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1410" y="2671167"/>
            <a:ext cx="13027581" cy="5549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970240" y="2779990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Przychody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062889" y="2779990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5 422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5848945" y="2779990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12 040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7635002" y="2779990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-55%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9030176" y="2779990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5 437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10817543" y="2779990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16 056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2604909" y="2779990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-66%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801410" y="3226118"/>
            <a:ext cx="13027581" cy="5549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2" name="Text 20"/>
          <p:cNvSpPr/>
          <p:nvPr/>
        </p:nvSpPr>
        <p:spPr>
          <a:xfrm>
            <a:off x="970240" y="3334941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Dotacje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062889" y="3334941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4 742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5848945" y="3334941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12 040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635002" y="3334941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-61%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9030176" y="3334941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4 757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10817543" y="3334941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16 056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12604909" y="3334941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-70%</a:t>
            </a:r>
            <a:endParaRPr lang="en-US" sz="1650" dirty="0"/>
          </a:p>
        </p:txBody>
      </p:sp>
      <p:sp>
        <p:nvSpPr>
          <p:cNvPr id="29" name="Shape 27"/>
          <p:cNvSpPr/>
          <p:nvPr/>
        </p:nvSpPr>
        <p:spPr>
          <a:xfrm>
            <a:off x="801410" y="3781068"/>
            <a:ext cx="13027581" cy="5549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0" name="Text 28"/>
          <p:cNvSpPr/>
          <p:nvPr/>
        </p:nvSpPr>
        <p:spPr>
          <a:xfrm>
            <a:off x="970240" y="3889891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Inne przychody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062889" y="3889891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680</a:t>
            </a:r>
            <a:endParaRPr lang="en-US" sz="1650" dirty="0"/>
          </a:p>
        </p:txBody>
      </p:sp>
      <p:sp>
        <p:nvSpPr>
          <p:cNvPr id="32" name="Text 30"/>
          <p:cNvSpPr/>
          <p:nvPr/>
        </p:nvSpPr>
        <p:spPr>
          <a:xfrm>
            <a:off x="5848945" y="3889891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7635002" y="3889891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</a:t>
            </a:r>
            <a:endParaRPr lang="en-US" sz="1650" dirty="0"/>
          </a:p>
        </p:txBody>
      </p:sp>
      <p:sp>
        <p:nvSpPr>
          <p:cNvPr id="34" name="Text 32"/>
          <p:cNvSpPr/>
          <p:nvPr/>
        </p:nvSpPr>
        <p:spPr>
          <a:xfrm>
            <a:off x="9030176" y="3889891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680</a:t>
            </a:r>
            <a:endParaRPr lang="en-US" sz="1650" dirty="0"/>
          </a:p>
        </p:txBody>
      </p:sp>
      <p:sp>
        <p:nvSpPr>
          <p:cNvPr id="35" name="Text 33"/>
          <p:cNvSpPr/>
          <p:nvPr/>
        </p:nvSpPr>
        <p:spPr>
          <a:xfrm>
            <a:off x="10817543" y="3889891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</a:t>
            </a:r>
            <a:endParaRPr lang="en-US" sz="1650" dirty="0"/>
          </a:p>
        </p:txBody>
      </p:sp>
      <p:sp>
        <p:nvSpPr>
          <p:cNvPr id="36" name="Text 34"/>
          <p:cNvSpPr/>
          <p:nvPr/>
        </p:nvSpPr>
        <p:spPr>
          <a:xfrm>
            <a:off x="12604909" y="3889891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</a:t>
            </a:r>
            <a:endParaRPr lang="en-US" sz="1650" dirty="0"/>
          </a:p>
        </p:txBody>
      </p:sp>
      <p:sp>
        <p:nvSpPr>
          <p:cNvPr id="37" name="Shape 35"/>
          <p:cNvSpPr/>
          <p:nvPr/>
        </p:nvSpPr>
        <p:spPr>
          <a:xfrm>
            <a:off x="801410" y="4336018"/>
            <a:ext cx="13027581" cy="5549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8" name="Text 36"/>
          <p:cNvSpPr/>
          <p:nvPr/>
        </p:nvSpPr>
        <p:spPr>
          <a:xfrm>
            <a:off x="970240" y="4444841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Koszty operacyjne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4062889" y="4444841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(30 737)</a:t>
            </a:r>
            <a:endParaRPr lang="en-US" sz="1650" dirty="0"/>
          </a:p>
        </p:txBody>
      </p:sp>
      <p:sp>
        <p:nvSpPr>
          <p:cNvPr id="40" name="Text 38"/>
          <p:cNvSpPr/>
          <p:nvPr/>
        </p:nvSpPr>
        <p:spPr>
          <a:xfrm>
            <a:off x="5848945" y="4444841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(27 391)</a:t>
            </a:r>
            <a:endParaRPr lang="en-US" sz="1650" dirty="0"/>
          </a:p>
        </p:txBody>
      </p:sp>
      <p:sp>
        <p:nvSpPr>
          <p:cNvPr id="41" name="Text 39"/>
          <p:cNvSpPr/>
          <p:nvPr/>
        </p:nvSpPr>
        <p:spPr>
          <a:xfrm>
            <a:off x="7635002" y="4444841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12%</a:t>
            </a:r>
            <a:endParaRPr lang="en-US" sz="1650" dirty="0"/>
          </a:p>
        </p:txBody>
      </p:sp>
      <p:sp>
        <p:nvSpPr>
          <p:cNvPr id="42" name="Text 40"/>
          <p:cNvSpPr/>
          <p:nvPr/>
        </p:nvSpPr>
        <p:spPr>
          <a:xfrm>
            <a:off x="9030176" y="4444841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(56 058)</a:t>
            </a:r>
            <a:endParaRPr lang="en-US" sz="1650" dirty="0"/>
          </a:p>
        </p:txBody>
      </p:sp>
      <p:sp>
        <p:nvSpPr>
          <p:cNvPr id="43" name="Text 41"/>
          <p:cNvSpPr/>
          <p:nvPr/>
        </p:nvSpPr>
        <p:spPr>
          <a:xfrm>
            <a:off x="10817543" y="4444841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(49 996)</a:t>
            </a:r>
            <a:endParaRPr lang="en-US" sz="1650" dirty="0"/>
          </a:p>
        </p:txBody>
      </p:sp>
      <p:sp>
        <p:nvSpPr>
          <p:cNvPr id="44" name="Text 42"/>
          <p:cNvSpPr/>
          <p:nvPr/>
        </p:nvSpPr>
        <p:spPr>
          <a:xfrm>
            <a:off x="12604909" y="4444841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12%</a:t>
            </a:r>
            <a:endParaRPr lang="en-US" sz="1650" dirty="0"/>
          </a:p>
        </p:txBody>
      </p:sp>
      <p:sp>
        <p:nvSpPr>
          <p:cNvPr id="45" name="Shape 43"/>
          <p:cNvSpPr/>
          <p:nvPr/>
        </p:nvSpPr>
        <p:spPr>
          <a:xfrm>
            <a:off x="801410" y="4890968"/>
            <a:ext cx="13027581" cy="5549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6" name="Text 44"/>
          <p:cNvSpPr/>
          <p:nvPr/>
        </p:nvSpPr>
        <p:spPr>
          <a:xfrm>
            <a:off x="970240" y="4999792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Usługi zewnętrzne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4062889" y="4999792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(11 210)</a:t>
            </a:r>
            <a:endParaRPr lang="en-US" sz="1650" dirty="0"/>
          </a:p>
        </p:txBody>
      </p:sp>
      <p:sp>
        <p:nvSpPr>
          <p:cNvPr id="48" name="Text 46"/>
          <p:cNvSpPr/>
          <p:nvPr/>
        </p:nvSpPr>
        <p:spPr>
          <a:xfrm>
            <a:off x="5848945" y="4999792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(7 978)</a:t>
            </a:r>
            <a:endParaRPr lang="en-US" sz="1650" dirty="0"/>
          </a:p>
        </p:txBody>
      </p:sp>
      <p:sp>
        <p:nvSpPr>
          <p:cNvPr id="49" name="Text 47"/>
          <p:cNvSpPr/>
          <p:nvPr/>
        </p:nvSpPr>
        <p:spPr>
          <a:xfrm>
            <a:off x="7635002" y="4999792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41%</a:t>
            </a:r>
            <a:endParaRPr lang="en-US" sz="1650" dirty="0"/>
          </a:p>
        </p:txBody>
      </p:sp>
      <p:sp>
        <p:nvSpPr>
          <p:cNvPr id="50" name="Text 48"/>
          <p:cNvSpPr/>
          <p:nvPr/>
        </p:nvSpPr>
        <p:spPr>
          <a:xfrm>
            <a:off x="9030176" y="4999792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(16 387)</a:t>
            </a:r>
            <a:endParaRPr lang="en-US" sz="1650" dirty="0"/>
          </a:p>
        </p:txBody>
      </p:sp>
      <p:sp>
        <p:nvSpPr>
          <p:cNvPr id="51" name="Text 49"/>
          <p:cNvSpPr/>
          <p:nvPr/>
        </p:nvSpPr>
        <p:spPr>
          <a:xfrm>
            <a:off x="10817543" y="4999792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(14 257)</a:t>
            </a:r>
            <a:endParaRPr lang="en-US" sz="1650" dirty="0"/>
          </a:p>
        </p:txBody>
      </p:sp>
      <p:sp>
        <p:nvSpPr>
          <p:cNvPr id="52" name="Text 50"/>
          <p:cNvSpPr/>
          <p:nvPr/>
        </p:nvSpPr>
        <p:spPr>
          <a:xfrm>
            <a:off x="12604909" y="4999792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15%</a:t>
            </a:r>
            <a:endParaRPr lang="en-US" sz="1650" dirty="0"/>
          </a:p>
        </p:txBody>
      </p:sp>
      <p:sp>
        <p:nvSpPr>
          <p:cNvPr id="53" name="Shape 51"/>
          <p:cNvSpPr/>
          <p:nvPr/>
        </p:nvSpPr>
        <p:spPr>
          <a:xfrm>
            <a:off x="801410" y="5445919"/>
            <a:ext cx="13027581" cy="5549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4" name="Text 52"/>
          <p:cNvSpPr/>
          <p:nvPr/>
        </p:nvSpPr>
        <p:spPr>
          <a:xfrm>
            <a:off x="970240" y="5554742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Wynagrodzenia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4062889" y="5554742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(9 247)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5848945" y="5554742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(10 320)</a:t>
            </a:r>
            <a:endParaRPr lang="en-US" sz="1650" dirty="0"/>
          </a:p>
        </p:txBody>
      </p:sp>
      <p:sp>
        <p:nvSpPr>
          <p:cNvPr id="57" name="Text 55"/>
          <p:cNvSpPr/>
          <p:nvPr/>
        </p:nvSpPr>
        <p:spPr>
          <a:xfrm>
            <a:off x="7635002" y="5554742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-10%</a:t>
            </a:r>
            <a:endParaRPr lang="en-US" sz="1650" dirty="0"/>
          </a:p>
        </p:txBody>
      </p:sp>
      <p:sp>
        <p:nvSpPr>
          <p:cNvPr id="58" name="Text 56"/>
          <p:cNvSpPr/>
          <p:nvPr/>
        </p:nvSpPr>
        <p:spPr>
          <a:xfrm>
            <a:off x="9030176" y="5554742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(18 662)</a:t>
            </a:r>
            <a:endParaRPr lang="en-US" sz="1650" dirty="0"/>
          </a:p>
        </p:txBody>
      </p:sp>
      <p:sp>
        <p:nvSpPr>
          <p:cNvPr id="59" name="Text 57"/>
          <p:cNvSpPr/>
          <p:nvPr/>
        </p:nvSpPr>
        <p:spPr>
          <a:xfrm>
            <a:off x="10817543" y="5554742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(18 083)</a:t>
            </a:r>
            <a:endParaRPr lang="en-US" sz="1650" dirty="0"/>
          </a:p>
        </p:txBody>
      </p:sp>
      <p:sp>
        <p:nvSpPr>
          <p:cNvPr id="60" name="Text 58"/>
          <p:cNvSpPr/>
          <p:nvPr/>
        </p:nvSpPr>
        <p:spPr>
          <a:xfrm>
            <a:off x="12604909" y="5554742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3%</a:t>
            </a:r>
            <a:endParaRPr lang="en-US" sz="1650" dirty="0"/>
          </a:p>
        </p:txBody>
      </p:sp>
      <p:sp>
        <p:nvSpPr>
          <p:cNvPr id="61" name="Shape 59"/>
          <p:cNvSpPr/>
          <p:nvPr/>
        </p:nvSpPr>
        <p:spPr>
          <a:xfrm>
            <a:off x="801410" y="6000869"/>
            <a:ext cx="13027581" cy="5549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2" name="Text 60"/>
          <p:cNvSpPr/>
          <p:nvPr/>
        </p:nvSpPr>
        <p:spPr>
          <a:xfrm>
            <a:off x="970240" y="6109692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EBIT</a:t>
            </a:r>
            <a:endParaRPr lang="en-US" sz="1300" dirty="0"/>
          </a:p>
        </p:txBody>
      </p:sp>
      <p:sp>
        <p:nvSpPr>
          <p:cNvPr id="63" name="Text 61"/>
          <p:cNvSpPr/>
          <p:nvPr/>
        </p:nvSpPr>
        <p:spPr>
          <a:xfrm>
            <a:off x="4062889" y="6109692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(25 315)</a:t>
            </a:r>
            <a:endParaRPr lang="en-US" sz="1650" dirty="0"/>
          </a:p>
        </p:txBody>
      </p:sp>
      <p:sp>
        <p:nvSpPr>
          <p:cNvPr id="64" name="Text 62"/>
          <p:cNvSpPr/>
          <p:nvPr/>
        </p:nvSpPr>
        <p:spPr>
          <a:xfrm>
            <a:off x="5848945" y="6109692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(15 351)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7635002" y="6109692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65%</a:t>
            </a:r>
            <a:endParaRPr lang="en-US" sz="1650" dirty="0"/>
          </a:p>
        </p:txBody>
      </p:sp>
      <p:sp>
        <p:nvSpPr>
          <p:cNvPr id="66" name="Text 64"/>
          <p:cNvSpPr/>
          <p:nvPr/>
        </p:nvSpPr>
        <p:spPr>
          <a:xfrm>
            <a:off x="9030176" y="6109692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(50 621)</a:t>
            </a:r>
            <a:endParaRPr lang="en-US" sz="1650" dirty="0"/>
          </a:p>
        </p:txBody>
      </p:sp>
      <p:sp>
        <p:nvSpPr>
          <p:cNvPr id="67" name="Text 65"/>
          <p:cNvSpPr/>
          <p:nvPr/>
        </p:nvSpPr>
        <p:spPr>
          <a:xfrm>
            <a:off x="10817543" y="6109692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(33 940)</a:t>
            </a:r>
            <a:endParaRPr lang="en-US" sz="1650" dirty="0"/>
          </a:p>
        </p:txBody>
      </p:sp>
      <p:sp>
        <p:nvSpPr>
          <p:cNvPr id="68" name="Text 66"/>
          <p:cNvSpPr/>
          <p:nvPr/>
        </p:nvSpPr>
        <p:spPr>
          <a:xfrm>
            <a:off x="12604909" y="6109692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49%</a:t>
            </a:r>
            <a:endParaRPr lang="en-US" sz="1650" dirty="0"/>
          </a:p>
        </p:txBody>
      </p:sp>
      <p:sp>
        <p:nvSpPr>
          <p:cNvPr id="69" name="Shape 67"/>
          <p:cNvSpPr/>
          <p:nvPr/>
        </p:nvSpPr>
        <p:spPr>
          <a:xfrm>
            <a:off x="801410" y="6555819"/>
            <a:ext cx="13027581" cy="5549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70" name="Text 68"/>
          <p:cNvSpPr/>
          <p:nvPr/>
        </p:nvSpPr>
        <p:spPr>
          <a:xfrm>
            <a:off x="970240" y="6664643"/>
            <a:ext cx="274784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EBITDA</a:t>
            </a:r>
            <a:endParaRPr lang="en-US" sz="1300" dirty="0"/>
          </a:p>
        </p:txBody>
      </p:sp>
      <p:sp>
        <p:nvSpPr>
          <p:cNvPr id="71" name="Text 69"/>
          <p:cNvSpPr/>
          <p:nvPr/>
        </p:nvSpPr>
        <p:spPr>
          <a:xfrm>
            <a:off x="4062889" y="6664643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-22 172</a:t>
            </a:r>
            <a:endParaRPr lang="en-US" sz="1650" dirty="0"/>
          </a:p>
        </p:txBody>
      </p:sp>
      <p:sp>
        <p:nvSpPr>
          <p:cNvPr id="72" name="Text 70"/>
          <p:cNvSpPr/>
          <p:nvPr/>
        </p:nvSpPr>
        <p:spPr>
          <a:xfrm>
            <a:off x="5848945" y="6664643"/>
            <a:ext cx="1441252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-11 921</a:t>
            </a:r>
            <a:endParaRPr lang="en-US" sz="1650" dirty="0"/>
          </a:p>
        </p:txBody>
      </p:sp>
      <p:sp>
        <p:nvSpPr>
          <p:cNvPr id="73" name="Text 71"/>
          <p:cNvSpPr/>
          <p:nvPr/>
        </p:nvSpPr>
        <p:spPr>
          <a:xfrm>
            <a:off x="7635002" y="6664643"/>
            <a:ext cx="105036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86%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9030176" y="6664643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-43 763</a:t>
            </a:r>
            <a:endParaRPr lang="en-US" sz="1650" dirty="0"/>
          </a:p>
        </p:txBody>
      </p:sp>
      <p:sp>
        <p:nvSpPr>
          <p:cNvPr id="75" name="Text 73"/>
          <p:cNvSpPr/>
          <p:nvPr/>
        </p:nvSpPr>
        <p:spPr>
          <a:xfrm>
            <a:off x="10817543" y="6664643"/>
            <a:ext cx="1442561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-26 893</a:t>
            </a:r>
            <a:endParaRPr lang="en-US" sz="1650" dirty="0"/>
          </a:p>
        </p:txBody>
      </p:sp>
      <p:sp>
        <p:nvSpPr>
          <p:cNvPr id="76" name="Text 74"/>
          <p:cNvSpPr/>
          <p:nvPr/>
        </p:nvSpPr>
        <p:spPr>
          <a:xfrm>
            <a:off x="12604909" y="6664643"/>
            <a:ext cx="1055489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63%</a:t>
            </a:r>
            <a:endParaRPr lang="en-US" sz="1650" dirty="0"/>
          </a:p>
        </p:txBody>
      </p:sp>
      <p:sp>
        <p:nvSpPr>
          <p:cNvPr id="77" name="Text 75"/>
          <p:cNvSpPr/>
          <p:nvPr/>
        </p:nvSpPr>
        <p:spPr>
          <a:xfrm>
            <a:off x="793790" y="7308175"/>
            <a:ext cx="1304282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Wyniki segmentu B+R odzwierciedlają czasowe trudności w otrzymywaniu refundacji dotacji przy jednoczesnym utrzymaniu poziomu działalności badawczej.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71049"/>
            <a:ext cx="7556421" cy="1178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Segment innowacyjny - analiza dotacji B+R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793790" y="2232065"/>
            <a:ext cx="424220" cy="424220"/>
          </a:xfrm>
          <a:prstGeom prst="roundRect">
            <a:avLst>
              <a:gd name="adj" fmla="val 2155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453" y="2267367"/>
            <a:ext cx="282773" cy="3534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06485" y="2296835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Spadek przychodów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1406485" y="2704624"/>
            <a:ext cx="6943725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Przychody z dotacji: 4,8 mln zł vs 16,1 mln zł rok wcześniej (-70%)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1406485" y="3119438"/>
            <a:ext cx="6943725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Główna przyczyna: opóźnienia w procesach refundacji płatności przez instytucje dofinansowujące projekty badawczo-rozwojowe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793790" y="4099917"/>
            <a:ext cx="424220" cy="424220"/>
          </a:xfrm>
          <a:prstGeom prst="roundRect">
            <a:avLst>
              <a:gd name="adj" fmla="val 2155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453" y="4135219"/>
            <a:ext cx="282773" cy="35349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406485" y="4164687"/>
            <a:ext cx="307871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Charakter czasowy problemów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1406485" y="4572476"/>
            <a:ext cx="6943725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Spadek ma charakter przesunięcia w czasie, a nie trwałego zmniejszenia finansowania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406485" y="4987290"/>
            <a:ext cx="6943725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Oczekujemy normalizacji sytuacji w kolejnych kwartałach wraz z uregulowaniem zaległych refundacji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793790" y="5967770"/>
            <a:ext cx="424220" cy="424220"/>
          </a:xfrm>
          <a:prstGeom prst="roundRect">
            <a:avLst>
              <a:gd name="adj" fmla="val 2155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453" y="6003072"/>
            <a:ext cx="282773" cy="35349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406485" y="6032540"/>
            <a:ext cx="2819757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Utrzymanie aktywności B+R</a:t>
            </a:r>
            <a:endParaRPr lang="en-US" sz="1850" dirty="0"/>
          </a:p>
        </p:txBody>
      </p:sp>
      <p:sp>
        <p:nvSpPr>
          <p:cNvPr id="17" name="Text 11"/>
          <p:cNvSpPr/>
          <p:nvPr/>
        </p:nvSpPr>
        <p:spPr>
          <a:xfrm>
            <a:off x="1406485" y="6440329"/>
            <a:ext cx="6943725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Pomimo spadku dotacji, Spółka kontynuuje realizację projektów badawczych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1406485" y="6855143"/>
            <a:ext cx="6943725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Strategiczne znaczenie segmentu innowacyjnego dla długoterminowego rozwoju pozostaje niezmienione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9966"/>
            <a:ext cx="7245310" cy="637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Pipeline </a:t>
            </a:r>
            <a:r>
              <a:rPr lang="en-US" sz="2600" b="1" dirty="0" err="1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Kliniczny</a:t>
            </a:r>
            <a:r>
              <a:rPr lang="pl-PL" sz="2600" b="1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 - status</a:t>
            </a:r>
            <a:endParaRPr lang="en-US" sz="2600" b="1" dirty="0"/>
          </a:p>
        </p:txBody>
      </p:sp>
      <p:sp>
        <p:nvSpPr>
          <p:cNvPr id="3" name="Shape 1"/>
          <p:cNvSpPr/>
          <p:nvPr/>
        </p:nvSpPr>
        <p:spPr>
          <a:xfrm>
            <a:off x="1023342" y="1726168"/>
            <a:ext cx="22860" cy="5823466"/>
          </a:xfrm>
          <a:prstGeom prst="roundRect">
            <a:avLst>
              <a:gd name="adj" fmla="val 40000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" name="Shape 2"/>
          <p:cNvSpPr/>
          <p:nvPr/>
        </p:nvSpPr>
        <p:spPr>
          <a:xfrm>
            <a:off x="1230094" y="1944291"/>
            <a:ext cx="612338" cy="22860"/>
          </a:xfrm>
          <a:prstGeom prst="roundRect">
            <a:avLst>
              <a:gd name="adj" fmla="val 40000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793730" y="1726168"/>
            <a:ext cx="459224" cy="459224"/>
          </a:xfrm>
          <a:prstGeom prst="roundRect">
            <a:avLst>
              <a:gd name="adj" fmla="val 199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28" y="1764387"/>
            <a:ext cx="306110" cy="38266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044065" y="1796296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CPL'110 (Onkologia)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044065" y="2237542"/>
            <a:ext cx="11792545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Inhibitor FGFR. Zakończona </a:t>
            </a:r>
            <a:r>
              <a:rPr lang="en-US" sz="160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Faza</a:t>
            </a: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1</a:t>
            </a:r>
            <a:r>
              <a:rPr lang="pl-PL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b.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230094" y="3190637"/>
            <a:ext cx="612338" cy="22860"/>
          </a:xfrm>
          <a:prstGeom prst="roundRect">
            <a:avLst>
              <a:gd name="adj" fmla="val 40000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0" name="Shape 7"/>
          <p:cNvSpPr/>
          <p:nvPr/>
        </p:nvSpPr>
        <p:spPr>
          <a:xfrm>
            <a:off x="793730" y="2972514"/>
            <a:ext cx="459224" cy="459224"/>
          </a:xfrm>
          <a:prstGeom prst="roundRect">
            <a:avLst>
              <a:gd name="adj" fmla="val 199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228" y="3010733"/>
            <a:ext cx="306110" cy="38266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044065" y="3042642"/>
            <a:ext cx="3948470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Falkieri/Novohale (Neuropsychiatria)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2044065" y="3483888"/>
            <a:ext cx="11792545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Agonista NMDAR/Esketamina. Zakończona Faza 2, przygotowania do </a:t>
            </a:r>
            <a:r>
              <a:rPr lang="en-US" sz="160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Fazy</a:t>
            </a: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3</a:t>
            </a:r>
            <a:r>
              <a:rPr lang="pl-PL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(przełom 2025/2026)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816590" y="3971922"/>
            <a:ext cx="459224" cy="459224"/>
          </a:xfrm>
          <a:prstGeom prst="roundRect">
            <a:avLst>
              <a:gd name="adj" fmla="val 199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228" y="4010739"/>
            <a:ext cx="306110" cy="30611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026324" y="4075285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CPL'36 (</a:t>
            </a:r>
            <a:r>
              <a:rPr lang="en-US" sz="2000" dirty="0" err="1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Schizofrenia</a:t>
            </a:r>
            <a:r>
              <a:rPr lang="pl-PL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, dyskinezy w chorobie Parkinsona</a:t>
            </a: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)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2044065" y="4391910"/>
            <a:ext cx="11792545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Inhibitor PDE10A. Zakończone Fazy 1 i 2, </a:t>
            </a:r>
            <a:r>
              <a:rPr lang="pl-PL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zaawansowane </a:t>
            </a:r>
            <a:r>
              <a:rPr lang="en-US" sz="160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rozmowy</a:t>
            </a: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partneringowe w </a:t>
            </a:r>
            <a:r>
              <a:rPr lang="en-US" sz="1600" dirty="0" err="1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trakcie</a:t>
            </a:r>
            <a:r>
              <a:rPr lang="pl-PL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, </a:t>
            </a:r>
          </a:p>
          <a:p>
            <a:pPr marL="0" indent="0" algn="l">
              <a:lnSpc>
                <a:spcPts val="2550"/>
              </a:lnSpc>
              <a:buNone/>
            </a:pPr>
            <a:r>
              <a:rPr lang="pl-PL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Schizofrenia EofP2 –  potwierdzony - 1.10.2025.</a:t>
            </a:r>
          </a:p>
          <a:p>
            <a:pPr marL="0" indent="0" algn="l">
              <a:lnSpc>
                <a:spcPts val="2550"/>
              </a:lnSpc>
              <a:buNone/>
            </a:pPr>
            <a:r>
              <a:rPr lang="pl-PL" sz="1600" dirty="0">
                <a:solidFill>
                  <a:srgbClr val="272525"/>
                </a:solidFill>
                <a:latin typeface="Cairo Light" pitchFamily="34" charset="0"/>
                <a:cs typeface="Cairo Light" pitchFamily="34" charset="-120"/>
              </a:rPr>
              <a:t>Dyskinezy w chorobie Parkinsona </a:t>
            </a:r>
            <a:r>
              <a:rPr lang="pl-PL" sz="1600" dirty="0" err="1">
                <a:solidFill>
                  <a:srgbClr val="272525"/>
                </a:solidFill>
                <a:latin typeface="Cairo Light" pitchFamily="34" charset="0"/>
                <a:cs typeface="Cairo Light" pitchFamily="34" charset="-120"/>
              </a:rPr>
              <a:t>EofP</a:t>
            </a:r>
            <a:r>
              <a:rPr lang="pl-PL" sz="1600" dirty="0">
                <a:solidFill>
                  <a:srgbClr val="272525"/>
                </a:solidFill>
                <a:latin typeface="Cairo Light" pitchFamily="34" charset="0"/>
                <a:cs typeface="Cairo Light" pitchFamily="34" charset="-120"/>
              </a:rPr>
              <a:t> - planowany – 11.2025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1230094" y="5683329"/>
            <a:ext cx="612338" cy="22860"/>
          </a:xfrm>
          <a:prstGeom prst="roundRect">
            <a:avLst>
              <a:gd name="adj" fmla="val 40000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0" name="Shape 15"/>
          <p:cNvSpPr/>
          <p:nvPr/>
        </p:nvSpPr>
        <p:spPr>
          <a:xfrm>
            <a:off x="793730" y="5465207"/>
            <a:ext cx="459224" cy="459224"/>
          </a:xfrm>
          <a:prstGeom prst="roundRect">
            <a:avLst>
              <a:gd name="adj" fmla="val 199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28" y="5503426"/>
            <a:ext cx="306110" cy="38266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2044065" y="5535335"/>
            <a:ext cx="2858453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CPL'116 (</a:t>
            </a:r>
            <a:r>
              <a:rPr lang="en-US" sz="2000" dirty="0" err="1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Choroby</a:t>
            </a: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zapalne</a:t>
            </a:r>
            <a:r>
              <a:rPr lang="pl-PL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, wiodące wskazanie miastenia </a:t>
            </a:r>
            <a:r>
              <a:rPr lang="pl-PL" sz="2000" dirty="0" err="1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gravis</a:t>
            </a: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)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2044065" y="5976580"/>
            <a:ext cx="11792545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Inhibitor JAK/ROCK. Zakończone Fazy 1 i 2, rozmowy partneringowe.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1230094" y="6929676"/>
            <a:ext cx="612338" cy="22860"/>
          </a:xfrm>
          <a:prstGeom prst="roundRect">
            <a:avLst>
              <a:gd name="adj" fmla="val 40000"/>
            </a:avLst>
          </a:prstGeom>
          <a:solidFill>
            <a:srgbClr val="D8D4D4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25" name="Shape 19"/>
          <p:cNvSpPr/>
          <p:nvPr/>
        </p:nvSpPr>
        <p:spPr>
          <a:xfrm>
            <a:off x="793730" y="6711553"/>
            <a:ext cx="459224" cy="459224"/>
          </a:xfrm>
          <a:prstGeom prst="roundRect">
            <a:avLst>
              <a:gd name="adj" fmla="val 199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228" y="6749772"/>
            <a:ext cx="306110" cy="382667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044065" y="6781681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CPL'280 (Metabolizm)</a:t>
            </a:r>
            <a:endParaRPr lang="en-US" sz="2000" dirty="0"/>
          </a:p>
        </p:txBody>
      </p:sp>
      <p:sp>
        <p:nvSpPr>
          <p:cNvPr id="28" name="Text 21"/>
          <p:cNvSpPr/>
          <p:nvPr/>
        </p:nvSpPr>
        <p:spPr>
          <a:xfrm>
            <a:off x="2044065" y="7222927"/>
            <a:ext cx="11792545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Agonista GPR40. Zakończona Faza 1, </a:t>
            </a:r>
            <a:r>
              <a:rPr lang="pl-PL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rozważane rozpoczęcie II fazy – II połowa</a:t>
            </a:r>
            <a:r>
              <a:rPr lang="en-US" sz="160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 2025.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589598"/>
            <a:ext cx="7443430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Nowe źródła finansowania projektów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280190" y="1649968"/>
            <a:ext cx="3548182" cy="942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FF8D0A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Krajowy Plan Odbudowy (KPO)</a:t>
            </a:r>
            <a:endParaRPr lang="en-US" sz="2950" dirty="0"/>
          </a:p>
        </p:txBody>
      </p:sp>
      <p:sp>
        <p:nvSpPr>
          <p:cNvPr id="5" name="Text 2"/>
          <p:cNvSpPr/>
          <p:nvPr/>
        </p:nvSpPr>
        <p:spPr>
          <a:xfrm>
            <a:off x="6280190" y="2898696"/>
            <a:ext cx="3548182" cy="622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4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3</a:t>
            </a:r>
            <a:endParaRPr lang="en-US" sz="4850" dirty="0"/>
          </a:p>
        </p:txBody>
      </p:sp>
      <p:sp>
        <p:nvSpPr>
          <p:cNvPr id="6" name="Text 3"/>
          <p:cNvSpPr/>
          <p:nvPr/>
        </p:nvSpPr>
        <p:spPr>
          <a:xfrm>
            <a:off x="6875859" y="3756303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Podpisane umowy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280190" y="4239458"/>
            <a:ext cx="3548182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 ramach programu KPO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280190" y="4952048"/>
            <a:ext cx="3548182" cy="622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4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31,5+</a:t>
            </a:r>
            <a:endParaRPr lang="en-US" sz="4850" dirty="0"/>
          </a:p>
        </p:txBody>
      </p:sp>
      <p:sp>
        <p:nvSpPr>
          <p:cNvPr id="9" name="Text 6"/>
          <p:cNvSpPr/>
          <p:nvPr/>
        </p:nvSpPr>
        <p:spPr>
          <a:xfrm>
            <a:off x="6875859" y="5809655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mln zł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280190" y="6292810"/>
            <a:ext cx="3548182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Łączna wartość wsparcia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280190" y="6746200"/>
            <a:ext cx="3548182" cy="724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Środki przeznaczone na rozwój projektów innowacyjnych oraz rozszerzenie portfela produktów generycznych, co wzmocni pozycję konkurencyjną Spółki.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0296049" y="1649968"/>
            <a:ext cx="3548182" cy="942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FF8D0A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Program TRANSMED I (ABM)</a:t>
            </a:r>
            <a:endParaRPr lang="en-US" sz="2950" dirty="0"/>
          </a:p>
        </p:txBody>
      </p:sp>
      <p:sp>
        <p:nvSpPr>
          <p:cNvPr id="13" name="Text 10"/>
          <p:cNvSpPr/>
          <p:nvPr/>
        </p:nvSpPr>
        <p:spPr>
          <a:xfrm>
            <a:off x="10296049" y="2898696"/>
            <a:ext cx="3548182" cy="622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4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4</a:t>
            </a:r>
            <a:endParaRPr lang="en-US" sz="4850" dirty="0"/>
          </a:p>
        </p:txBody>
      </p:sp>
      <p:sp>
        <p:nvSpPr>
          <p:cNvPr id="14" name="Text 11"/>
          <p:cNvSpPr/>
          <p:nvPr/>
        </p:nvSpPr>
        <p:spPr>
          <a:xfrm>
            <a:off x="10891718" y="3756303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Złożone wnioski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0296049" y="4239458"/>
            <a:ext cx="3548182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 konkursie TRANSMED I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10296049" y="4952048"/>
            <a:ext cx="3548182" cy="622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4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39</a:t>
            </a:r>
            <a:endParaRPr lang="en-US" sz="4850" dirty="0"/>
          </a:p>
        </p:txBody>
      </p:sp>
      <p:sp>
        <p:nvSpPr>
          <p:cNvPr id="17" name="Text 14"/>
          <p:cNvSpPr/>
          <p:nvPr/>
        </p:nvSpPr>
        <p:spPr>
          <a:xfrm>
            <a:off x="10891718" y="5809655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mln zł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10296049" y="6292810"/>
            <a:ext cx="3548182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Potencjalna wartość projektów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10296049" y="6746200"/>
            <a:ext cx="3548182" cy="724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Projekty skupiają się na obszarze medycyny translacyjnej, łączącej badania podstawowe z aplikacjami klinicznymi.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8605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463998"/>
            <a:ext cx="7398663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Strategia finansowania rozwoju segmentu B+R</a:t>
            </a:r>
            <a:endParaRPr lang="en-US" sz="2900" dirty="0"/>
          </a:p>
        </p:txBody>
      </p:sp>
      <p:sp>
        <p:nvSpPr>
          <p:cNvPr id="4" name="Shape 1"/>
          <p:cNvSpPr/>
          <p:nvPr/>
        </p:nvSpPr>
        <p:spPr>
          <a:xfrm>
            <a:off x="793790" y="3152418"/>
            <a:ext cx="6446996" cy="1929884"/>
          </a:xfrm>
          <a:prstGeom prst="roundRect">
            <a:avLst>
              <a:gd name="adj" fmla="val 47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2"/>
          <p:cNvSpPr/>
          <p:nvPr/>
        </p:nvSpPr>
        <p:spPr>
          <a:xfrm>
            <a:off x="957858" y="3316486"/>
            <a:ext cx="446484" cy="446484"/>
          </a:xfrm>
          <a:prstGeom prst="roundRect">
            <a:avLst>
              <a:gd name="adj" fmla="val 20477969"/>
            </a:avLst>
          </a:prstGeom>
          <a:solidFill>
            <a:srgbClr val="FF8D0A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11" y="3414117"/>
            <a:ext cx="200858" cy="25110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7858" y="3911798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Dywersyfikacja źródeł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957858" y="4233624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Aktywne poszukiwanie różnorodnych form finansowania projektów B+R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957858" y="4620578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Redukcja zależności od pojedynczych programów grantowych</a:t>
            </a:r>
            <a:endParaRPr lang="en-US" sz="1450" dirty="0"/>
          </a:p>
        </p:txBody>
      </p:sp>
      <p:sp>
        <p:nvSpPr>
          <p:cNvPr id="10" name="Shape 6"/>
          <p:cNvSpPr/>
          <p:nvPr/>
        </p:nvSpPr>
        <p:spPr>
          <a:xfrm>
            <a:off x="7389614" y="3152418"/>
            <a:ext cx="6446996" cy="1929884"/>
          </a:xfrm>
          <a:prstGeom prst="roundRect">
            <a:avLst>
              <a:gd name="adj" fmla="val 47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Shape 7"/>
          <p:cNvSpPr/>
          <p:nvPr/>
        </p:nvSpPr>
        <p:spPr>
          <a:xfrm>
            <a:off x="7553682" y="3316486"/>
            <a:ext cx="446484" cy="446484"/>
          </a:xfrm>
          <a:prstGeom prst="roundRect">
            <a:avLst>
              <a:gd name="adj" fmla="val 20477969"/>
            </a:avLst>
          </a:prstGeom>
          <a:solidFill>
            <a:srgbClr val="FF8D0A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6436" y="3414117"/>
            <a:ext cx="200858" cy="25110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553682" y="3911798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Konkursy grantowe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7553682" y="4233624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Systematyczne uczestnictwo w krajowych i europejskich konkursach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7553682" y="4620578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Wykorzystanie doświadczenia zespołu w przygotowywaniu wniosków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793790" y="5231130"/>
            <a:ext cx="6446996" cy="1929884"/>
          </a:xfrm>
          <a:prstGeom prst="roundRect">
            <a:avLst>
              <a:gd name="adj" fmla="val 47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Shape 12"/>
          <p:cNvSpPr/>
          <p:nvPr/>
        </p:nvSpPr>
        <p:spPr>
          <a:xfrm>
            <a:off x="957858" y="5395198"/>
            <a:ext cx="446484" cy="446484"/>
          </a:xfrm>
          <a:prstGeom prst="roundRect">
            <a:avLst>
              <a:gd name="adj" fmla="val 20477969"/>
            </a:avLst>
          </a:prstGeom>
          <a:solidFill>
            <a:srgbClr val="FF8D0A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611" y="5492829"/>
            <a:ext cx="200858" cy="25110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57858" y="5990511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Zarządzanie płynnością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957858" y="6312337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Ograniczanie ryzyka związanego z opóźnieniami w refundacjach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957858" y="6699290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Optymalizacja struktury finansowania działalności operacyjnej</a:t>
            </a:r>
            <a:endParaRPr lang="en-US" sz="1450" dirty="0"/>
          </a:p>
        </p:txBody>
      </p:sp>
      <p:sp>
        <p:nvSpPr>
          <p:cNvPr id="22" name="Shape 16"/>
          <p:cNvSpPr/>
          <p:nvPr/>
        </p:nvSpPr>
        <p:spPr>
          <a:xfrm>
            <a:off x="7389614" y="5231130"/>
            <a:ext cx="6446996" cy="1929884"/>
          </a:xfrm>
          <a:prstGeom prst="roundRect">
            <a:avLst>
              <a:gd name="adj" fmla="val 474"/>
            </a:avLst>
          </a:prstGeom>
          <a:solidFill>
            <a:srgbClr val="FFFFFF"/>
          </a:solidFill>
          <a:ln w="1524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3" name="Shape 17"/>
          <p:cNvSpPr/>
          <p:nvPr/>
        </p:nvSpPr>
        <p:spPr>
          <a:xfrm>
            <a:off x="7553682" y="5395198"/>
            <a:ext cx="446484" cy="446484"/>
          </a:xfrm>
          <a:prstGeom prst="roundRect">
            <a:avLst>
              <a:gd name="adj" fmla="val 20477969"/>
            </a:avLst>
          </a:prstGeom>
          <a:solidFill>
            <a:srgbClr val="FF8D0A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6436" y="5492829"/>
            <a:ext cx="200858" cy="25110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553682" y="5990511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Dynamika innowacji</a:t>
            </a:r>
            <a:endParaRPr lang="en-US" sz="1450" dirty="0"/>
          </a:p>
        </p:txBody>
      </p:sp>
      <p:sp>
        <p:nvSpPr>
          <p:cNvPr id="26" name="Text 19"/>
          <p:cNvSpPr/>
          <p:nvPr/>
        </p:nvSpPr>
        <p:spPr>
          <a:xfrm>
            <a:off x="7553682" y="6312337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Utrzymanie tempa realizacji projektów badawczych</a:t>
            </a:r>
            <a:endParaRPr lang="en-US" sz="1450" dirty="0"/>
          </a:p>
        </p:txBody>
      </p:sp>
      <p:sp>
        <p:nvSpPr>
          <p:cNvPr id="27" name="Text 20"/>
          <p:cNvSpPr/>
          <p:nvPr/>
        </p:nvSpPr>
        <p:spPr>
          <a:xfrm>
            <a:off x="7553682" y="6699290"/>
            <a:ext cx="611886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Zabezpieczenie ciągłości procesów rozwojowych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793790" y="7328416"/>
            <a:ext cx="1304282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Strategia finansowania opiera się na systematycznej dywersyfikacji źródeł wsparcia oraz profesjonalnym zarządzaniu ryzykiem płynnościowym.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05514"/>
            <a:ext cx="939034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Kluczowe wnioski pierwszego półrocza 2025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222427"/>
            <a:ext cx="4215289" cy="1943338"/>
          </a:xfrm>
          <a:prstGeom prst="roundRect">
            <a:avLst>
              <a:gd name="adj" fmla="val 47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" name="Text 2"/>
          <p:cNvSpPr/>
          <p:nvPr/>
        </p:nvSpPr>
        <p:spPr>
          <a:xfrm>
            <a:off x="1015008" y="34436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Przychody Grupy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15008" y="3872865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105,9 mln zł (bez zmian r/r)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15008" y="4309467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Utrzymanie stabilnego poziomu przychodów pomimo wyzwań w segmencie innowacyjnym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3222427"/>
            <a:ext cx="4215408" cy="1943338"/>
          </a:xfrm>
          <a:prstGeom prst="roundRect">
            <a:avLst>
              <a:gd name="adj" fmla="val 47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6"/>
          <p:cNvSpPr/>
          <p:nvPr/>
        </p:nvSpPr>
        <p:spPr>
          <a:xfrm>
            <a:off x="5428655" y="34436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Wzrost generyków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428655" y="3872865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+9% w Polsce, +20% w eksporcie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5428655" y="4309467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Silna dynamika sprzedaży potwierdzająca skuteczność strategii commercialization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21203" y="3222427"/>
            <a:ext cx="4215289" cy="1943338"/>
          </a:xfrm>
          <a:prstGeom prst="roundRect">
            <a:avLst>
              <a:gd name="adj" fmla="val 471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9842421" y="34436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Dotacje innowacyjne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842421" y="3872865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Spadek z powodu przesunięć refundacyjnych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9842421" y="4309467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Czasowy charakter - oczekujemy normalizacji w kolejnych okresach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538900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Zarixa - istotny wkład do wyników segmentu genrycznego (+4,3 mln zł). Silne wsparcie grantowe obejmuje podpisane umowy na ponad 31,5 mln zł z potencjalnymi kolejnymi 39 mln zł.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3777"/>
            <a:ext cx="6077426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Podsumowanie i perspektywy rozwoju</a:t>
            </a:r>
            <a:endParaRPr lang="en-US" sz="2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382197"/>
            <a:ext cx="744260" cy="118502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86878" y="1531025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Stabilna podstawa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1686878" y="1852851"/>
            <a:ext cx="1214973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Przychody na poziomie 105,9 mln zł pomimo czasowego spadku dotacji B+R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1686878" y="2180273"/>
            <a:ext cx="1214973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Potwierdzenie odporności biznesowej Spółki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567226"/>
            <a:ext cx="744260" cy="11850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86878" y="2716054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Wzrost generyków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686878" y="3037880"/>
            <a:ext cx="1214973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Silna dynamika w Polsce (+9%) i eksporcie (+20%)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1686878" y="3365302"/>
            <a:ext cx="1214973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Sukces nowego produktu Zarixa (+4,3 mln zł)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752255"/>
            <a:ext cx="744260" cy="118502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86878" y="3901083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Perspektywy poprawy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686878" y="4222909"/>
            <a:ext cx="1214973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Normalizacja segmentu innowacyjnego w kolejnych kwartałach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1686878" y="4550331"/>
            <a:ext cx="1214973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Potencjał nowych projektów finansowanych z KPO i TRANSMED I</a:t>
            </a:r>
            <a:endParaRPr lang="en-US" sz="1150" dirty="0"/>
          </a:p>
        </p:txBody>
      </p:sp>
      <p:sp>
        <p:nvSpPr>
          <p:cNvPr id="15" name="Text 10"/>
          <p:cNvSpPr/>
          <p:nvPr/>
        </p:nvSpPr>
        <p:spPr>
          <a:xfrm>
            <a:off x="1017032" y="5272088"/>
            <a:ext cx="1281957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Celon Pharma skutecznie łączy stabilność portfela generycznego z dynamicznym rozwojem projektów innowacyjnych, budując solidne fundamenty dla przyszłego wzrostu.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793790" y="5104686"/>
            <a:ext cx="15240" cy="572929"/>
          </a:xfrm>
          <a:prstGeom prst="rect">
            <a:avLst/>
          </a:prstGeom>
          <a:solidFill>
            <a:srgbClr val="FF8D0A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7" name="Text 12"/>
          <p:cNvSpPr/>
          <p:nvPr/>
        </p:nvSpPr>
        <p:spPr>
          <a:xfrm>
            <a:off x="793790" y="5993844"/>
            <a:ext cx="187154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Kluczowe mocne strony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793790" y="6375202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Dywersyfikacja źródeł dochodu</a:t>
            </a:r>
            <a:endParaRPr lang="en-US" sz="1150" dirty="0"/>
          </a:p>
        </p:txBody>
      </p:sp>
      <p:sp>
        <p:nvSpPr>
          <p:cNvPr id="19" name="Text 14"/>
          <p:cNvSpPr/>
          <p:nvPr/>
        </p:nvSpPr>
        <p:spPr>
          <a:xfrm>
            <a:off x="793790" y="6665357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Silna pozycja w segmencie generyków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793790" y="6955512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Doświadczony zespół B+R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793790" y="7245668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Stabilne źródła finansowania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7504390" y="5993844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Cele strategiczne</a:t>
            </a:r>
            <a:endParaRPr lang="en-US" sz="1450" dirty="0"/>
          </a:p>
        </p:txBody>
      </p:sp>
      <p:sp>
        <p:nvSpPr>
          <p:cNvPr id="23" name="Text 18"/>
          <p:cNvSpPr/>
          <p:nvPr/>
        </p:nvSpPr>
        <p:spPr>
          <a:xfrm>
            <a:off x="7504390" y="6375202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Kontynuacja wzrostu w eksporcie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7504390" y="6665357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Rozwój pipeline innowacyjnych produktów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7504390" y="6955512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Optymalizacja operacyjna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7504390" y="7245668"/>
            <a:ext cx="633984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Cairo Light" pitchFamily="34" charset="0"/>
                <a:ea typeface="Cairo Light" pitchFamily="34" charset="-122"/>
                <a:cs typeface="Cairo Light" pitchFamily="34" charset="-120"/>
              </a:rPr>
              <a:t>Wzmocnienie pozycji rynkowej w Polsce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1ABC9-60C3-583C-CCF0-5664625D5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821DD2B-B1B0-479A-5E50-A6035F710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8"/>
            <a:ext cx="14630400" cy="2480905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0A2F43FF-8443-D90D-9353-8B2763E52E89}"/>
              </a:ext>
            </a:extLst>
          </p:cNvPr>
          <p:cNvSpPr/>
          <p:nvPr/>
        </p:nvSpPr>
        <p:spPr>
          <a:xfrm>
            <a:off x="793790" y="4276249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FBD7EBA-D749-DDCD-DB8D-005B063545BA}"/>
              </a:ext>
            </a:extLst>
          </p:cNvPr>
          <p:cNvSpPr/>
          <p:nvPr/>
        </p:nvSpPr>
        <p:spPr>
          <a:xfrm>
            <a:off x="5062653" y="4276249"/>
            <a:ext cx="8327909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pl-PL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Dziękujemy i zapraszamy do zadawania pytań</a:t>
            </a:r>
            <a:r>
              <a:rPr lang="en-US" sz="3900" dirty="0">
                <a:solidFill>
                  <a:srgbClr val="000000"/>
                </a:solidFill>
                <a:latin typeface="Cairo Semi Bold" pitchFamily="34" charset="0"/>
                <a:ea typeface="Cairo Semi Bold" pitchFamily="34" charset="-122"/>
                <a:cs typeface="Cairo Semi Bold" pitchFamily="34" charset="-120"/>
              </a:rPr>
              <a:t>.</a:t>
            </a:r>
            <a:endParaRPr lang="en-US" sz="3900" dirty="0"/>
          </a:p>
        </p:txBody>
      </p:sp>
      <p:pic>
        <p:nvPicPr>
          <p:cNvPr id="6" name="Obraz 5" descr="Obraz zawierający tekst, Czcionka, Grafika, logo&#10;&#10;Zawartość wygenerowana przez AI może być niepoprawna.">
            <a:extLst>
              <a:ext uri="{FF2B5EF4-FFF2-40B4-BE49-F238E27FC236}">
                <a16:creationId xmlns:a16="http://schemas.microsoft.com/office/drawing/2014/main" id="{CC99BD51-1765-0A44-6D5A-8EFDF322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70" y="2768639"/>
            <a:ext cx="3635297" cy="363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4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1473</Words>
  <Application>Microsoft Office PowerPoint</Application>
  <PresentationFormat>Niestandardowy</PresentationFormat>
  <Paragraphs>341</Paragraphs>
  <Slides>15</Slides>
  <Notes>15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Cairo Semi Bold</vt:lpstr>
      <vt:lpstr>Cairo Light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Małgorzata Siewierska</dc:creator>
  <cp:lastModifiedBy>Małgorzata Siewierska</cp:lastModifiedBy>
  <cp:revision>8</cp:revision>
  <dcterms:created xsi:type="dcterms:W3CDTF">2025-09-17T16:04:02Z</dcterms:created>
  <dcterms:modified xsi:type="dcterms:W3CDTF">2025-09-18T07:07:32Z</dcterms:modified>
</cp:coreProperties>
</file>